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01"/>
    <p:restoredTop sz="97013"/>
  </p:normalViewPr>
  <p:slideViewPr>
    <p:cSldViewPr>
      <p:cViewPr varScale="1">
        <p:scale>
          <a:sx n="114" d="100"/>
          <a:sy n="114" d="100"/>
        </p:scale>
        <p:origin x="12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A36D-E95D-B64C-AE16-05F91C05850E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E22A-71C5-1143-9CBB-2464C73D27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E22A-71C5-1143-9CBB-2464C73D272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E22A-71C5-1143-9CBB-2464C73D272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0E22A-71C5-1143-9CBB-2464C73D272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39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9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5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61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6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29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086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0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838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82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79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A40F-1A03-4E12-865B-2B5F0D1266CC}" type="datetimeFigureOut">
              <a:rPr lang="ca-ES" smtClean="0"/>
              <a:t>2/9/2019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E157-3922-44B4-8134-AD1462637B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47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tetls\AppData\Local\Microsoft\Windows\INetCache\Content.Outlook\KFX102LW\Encapçalament Simp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60155" cy="825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ol 3"/>
          <p:cNvSpPr>
            <a:spLocks noGrp="1"/>
          </p:cNvSpPr>
          <p:nvPr>
            <p:ph type="ctrTitle"/>
          </p:nvPr>
        </p:nvSpPr>
        <p:spPr>
          <a:xfrm>
            <a:off x="553467" y="764704"/>
            <a:ext cx="7772400" cy="3240359"/>
          </a:xfrm>
        </p:spPr>
        <p:txBody>
          <a:bodyPr>
            <a:norm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Escola de Natura del Corredor</a:t>
            </a:r>
            <a:b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100" dirty="0">
                <a:latin typeface="Arial" panose="020B0604020202020204" pitchFamily="34" charset="0"/>
                <a:cs typeface="Arial" panose="020B0604020202020204" pitchFamily="34" charset="0"/>
              </a:rPr>
              <a:t>Parc del Montnegre i el Corredor</a:t>
            </a:r>
            <a:br>
              <a:rPr lang="ca-E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100" dirty="0">
                <a:latin typeface="Arial" panose="020B0604020202020204" pitchFamily="34" charset="0"/>
                <a:cs typeface="Arial" panose="020B0604020202020204" pitchFamily="34" charset="0"/>
              </a:rPr>
              <a:t>Escola Sant Gervasi (Mollet del Vall</a:t>
            </a:r>
            <a:r>
              <a:rPr lang="es-ES_tradnl" sz="3100" dirty="0" err="1">
                <a:latin typeface="Arial" panose="020B0604020202020204" pitchFamily="34" charset="0"/>
                <a:cs typeface="Arial" panose="020B0604020202020204" pitchFamily="34" charset="0"/>
              </a:rPr>
              <a:t>ès</a:t>
            </a:r>
            <a:r>
              <a:rPr lang="es-ES_tradnl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BICIMPACT</a:t>
            </a: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867"/>
            <a:ext cx="9144000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218544" y="142110"/>
            <a:ext cx="87666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/>
              <a:t>Servei comunitari:</a:t>
            </a:r>
          </a:p>
          <a:p>
            <a:pPr algn="ctr"/>
            <a:r>
              <a:rPr lang="ca-ES" sz="2400" b="1" dirty="0"/>
              <a:t>PERCEPCIÓ DELS USUARIS CICLISTES AL PARC DEL </a:t>
            </a:r>
          </a:p>
          <a:p>
            <a:pPr algn="ctr"/>
            <a:r>
              <a:rPr lang="ca-ES" sz="2400" b="1" dirty="0"/>
              <a:t>MONTNEGRE I EL CORREDOR</a:t>
            </a:r>
            <a:br>
              <a:rPr lang="ca-ES" sz="2000" b="1" dirty="0"/>
            </a:br>
            <a:endParaRPr lang="es-ES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218544" y="1154543"/>
            <a:ext cx="2432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err="1"/>
              <a:t>Tem</a:t>
            </a:r>
            <a:r>
              <a:rPr lang="es-ES_tradnl" sz="2000" b="1" dirty="0" err="1"/>
              <a:t>àtiques</a:t>
            </a:r>
            <a:r>
              <a:rPr lang="es-ES_tradnl" sz="2000" b="1" dirty="0"/>
              <a:t>: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1810213" y="1554002"/>
            <a:ext cx="6172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Biodiversitat   -    Mobilitat   -    Conservació del sòl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8351" y="1972373"/>
            <a:ext cx="5116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 sz="2000" b="1" dirty="0">
                <a:latin typeface="Calibri" charset="0"/>
                <a:ea typeface="ＭＳ 明朝" charset="-128"/>
                <a:cs typeface="Times New Roman" charset="0"/>
              </a:rPr>
              <a:t>Entitats/Institucions que participen a l’aliança:</a:t>
            </a:r>
            <a:endParaRPr lang="es-ES" sz="2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2524139"/>
            <a:ext cx="56607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  <a:buFont typeface="Symbol" charset="2"/>
              <a:buChar char=""/>
            </a:pPr>
            <a:r>
              <a:rPr lang="ca-ES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Entitat: Escola de Natura del Corredor</a:t>
            </a:r>
            <a:endParaRPr lang="es-ES" dirty="0">
              <a:solidFill>
                <a:srgbClr val="000000"/>
              </a:solidFill>
              <a:latin typeface="Palatino Linotype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  <a:buFont typeface="Symbol" charset="2"/>
              <a:buChar char=""/>
            </a:pPr>
            <a:r>
              <a:rPr lang="ca-ES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Institució: Parc del Montnegre i el Corredor</a:t>
            </a:r>
            <a:endParaRPr lang="es-ES" dirty="0">
              <a:solidFill>
                <a:srgbClr val="000000"/>
              </a:solidFill>
              <a:latin typeface="Palatino Linotype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  <a:buFont typeface="Symbol" charset="2"/>
              <a:buChar char=""/>
            </a:pPr>
            <a:r>
              <a:rPr lang="ca-ES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Entitat: Escola Sant Gervasi (Mollet del Vallès)</a:t>
            </a:r>
            <a:endParaRPr lang="es-ES" dirty="0">
              <a:solidFill>
                <a:srgbClr val="000000"/>
              </a:solidFill>
              <a:effectLst/>
              <a:latin typeface="Palatino Linotype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4849" y="3604229"/>
            <a:ext cx="8579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>
                <a:ea typeface="ＭＳ 明朝" charset="-128"/>
                <a:cs typeface="Times New Roman" charset="0"/>
              </a:rPr>
              <a:t>A partir de la demanda del centre educatiu (Escola Sant Gervasi, Mollet del Vallès), que vol promoure servei comunitari dels seus alumnes en favor del parc del Montnegre i Corredor i de la m</a:t>
            </a:r>
            <a:r>
              <a:rPr lang="es-ES_tradnl" dirty="0" err="1">
                <a:ea typeface="ＭＳ 明朝" charset="-128"/>
                <a:cs typeface="Times New Roman" charset="0"/>
              </a:rPr>
              <a:t>à</a:t>
            </a:r>
            <a:r>
              <a:rPr lang="ca-ES" dirty="0">
                <a:ea typeface="ＭＳ 明朝" charset="-128"/>
                <a:cs typeface="Times New Roman" charset="0"/>
              </a:rPr>
              <a:t> de l’Escola de Natura del Corredor, es convoca una reunió a tres bandes:. El parc aportarà el suport tècnic als alumnes, l’ENC la tutela conceptual i procedimental, el centre la inclourà en el Servei Comunitari de 4rt d’ESO</a:t>
            </a:r>
            <a:r>
              <a:rPr lang="es-ES" dirty="0"/>
              <a:t> .</a:t>
            </a:r>
          </a:p>
          <a:p>
            <a:pPr algn="just">
              <a:spcAft>
                <a:spcPts val="0"/>
              </a:spcAft>
            </a:pPr>
            <a:endParaRPr lang="ca-ES" dirty="0">
              <a:ea typeface="ＭＳ 明朝" charset="-128"/>
              <a:cs typeface="Times New Roman" charset="0"/>
            </a:endParaRPr>
          </a:p>
          <a:p>
            <a:pPr algn="just"/>
            <a:r>
              <a:rPr lang="ca-ES" dirty="0">
                <a:ea typeface="ＭＳ 明朝" charset="-128"/>
                <a:cs typeface="Times New Roman" charset="0"/>
              </a:rPr>
              <a:t>El projecte </a:t>
            </a:r>
            <a:r>
              <a:rPr lang="ca-ES" dirty="0" err="1">
                <a:ea typeface="ＭＳ 明朝" charset="-128"/>
                <a:cs typeface="Times New Roman" charset="0"/>
              </a:rPr>
              <a:t>t</a:t>
            </a:r>
            <a:r>
              <a:rPr lang="es-ES_tradnl" dirty="0">
                <a:ea typeface="ＭＳ 明朝" charset="-128"/>
                <a:cs typeface="Times New Roman" charset="0"/>
              </a:rPr>
              <a:t>é </a:t>
            </a:r>
            <a:r>
              <a:rPr lang="es-ES_tradnl" dirty="0" err="1">
                <a:ea typeface="ＭＳ 明朝" charset="-128"/>
                <a:cs typeface="Times New Roman" charset="0"/>
              </a:rPr>
              <a:t>com</a:t>
            </a:r>
            <a:r>
              <a:rPr lang="es-ES_tradnl" dirty="0">
                <a:ea typeface="ＭＳ 明朝" charset="-128"/>
                <a:cs typeface="Times New Roman" charset="0"/>
              </a:rPr>
              <a:t> a </a:t>
            </a:r>
            <a:r>
              <a:rPr lang="ca-ES" dirty="0">
                <a:ea typeface="ＭＳ 明朝" charset="-128"/>
                <a:cs typeface="Times New Roman" charset="0"/>
              </a:rPr>
              <a:t>objectiu sensibilitzar alumnat i ciclistes respecte els impactes de determinats usos de les bicicletes de muntanya sobre els sistemes naturals i implicar-los en la seva prevenció i correcció. El servei consta d'entrevistes aleatòries a usuaris ciclistes del parc. </a:t>
            </a:r>
            <a:endParaRPr lang="es-ES" dirty="0">
              <a:effectLst/>
              <a:ea typeface="ＭＳ 明朝" charset="-128"/>
              <a:cs typeface="Times New Roman" charset="0"/>
            </a:endParaRPr>
          </a:p>
        </p:txBody>
      </p:sp>
      <p:pic>
        <p:nvPicPr>
          <p:cNvPr id="9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01" y="28452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6889" y="-171400"/>
            <a:ext cx="3672641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/>
              <a:t>Metodologia</a:t>
            </a:r>
            <a:r>
              <a:rPr lang="es-ES" sz="2800" b="1" dirty="0"/>
              <a:t> de </a:t>
            </a:r>
            <a:r>
              <a:rPr lang="es-ES" sz="2800" b="1" dirty="0" err="1"/>
              <a:t>treball</a:t>
            </a:r>
            <a:endParaRPr lang="es-ES" sz="2800" b="1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9808" y="692696"/>
            <a:ext cx="4244658" cy="5697384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US" sz="1600" dirty="0" err="1"/>
              <a:t>Lloc</a:t>
            </a:r>
            <a:r>
              <a:rPr lang="en-US" sz="1600" dirty="0"/>
              <a:t>: </a:t>
            </a:r>
            <a:r>
              <a:rPr lang="en-US" sz="1600" dirty="0" err="1"/>
              <a:t>Santuari</a:t>
            </a:r>
            <a:r>
              <a:rPr lang="en-US" sz="1600" dirty="0"/>
              <a:t> del </a:t>
            </a:r>
            <a:r>
              <a:rPr lang="en-US" sz="1600" dirty="0" err="1"/>
              <a:t>Corredor</a:t>
            </a:r>
            <a:r>
              <a:rPr lang="en-US" sz="1600" dirty="0"/>
              <a:t> (</a:t>
            </a:r>
            <a:r>
              <a:rPr lang="en-US" sz="1600" dirty="0" err="1"/>
              <a:t>Parc</a:t>
            </a:r>
            <a:r>
              <a:rPr lang="en-US" sz="1600" dirty="0"/>
              <a:t> del </a:t>
            </a:r>
          </a:p>
          <a:p>
            <a:pPr marL="0" indent="0" algn="just">
              <a:buNone/>
            </a:pPr>
            <a:r>
              <a:rPr lang="en-US" sz="1600" dirty="0"/>
              <a:t>       </a:t>
            </a:r>
            <a:r>
              <a:rPr lang="en-US" sz="1600" dirty="0" err="1"/>
              <a:t>Montnegre</a:t>
            </a:r>
            <a:r>
              <a:rPr lang="en-US" sz="1600" dirty="0"/>
              <a:t> I el </a:t>
            </a:r>
            <a:r>
              <a:rPr lang="en-US" sz="1600" dirty="0" err="1"/>
              <a:t>Corredor</a:t>
            </a:r>
            <a:r>
              <a:rPr lang="en-US" sz="1600" dirty="0"/>
              <a:t>).</a:t>
            </a:r>
          </a:p>
          <a:p>
            <a:pPr algn="just">
              <a:buFont typeface="+mj-lt"/>
              <a:buAutoNum type="arabicPeriod" startAt="2"/>
            </a:pPr>
            <a:r>
              <a:rPr lang="en-US" sz="1600" dirty="0" err="1"/>
              <a:t>Treball</a:t>
            </a:r>
            <a:r>
              <a:rPr lang="en-US" sz="1600" dirty="0"/>
              <a:t> en </a:t>
            </a:r>
            <a:r>
              <a:rPr lang="en-US" sz="1600" dirty="0" err="1"/>
              <a:t>parelles</a:t>
            </a:r>
            <a:r>
              <a:rPr lang="en-US" sz="1600" dirty="0"/>
              <a:t>. </a:t>
            </a:r>
          </a:p>
          <a:p>
            <a:pPr algn="just">
              <a:buFont typeface="+mj-lt"/>
              <a:buAutoNum type="arabicPeriod" startAt="2"/>
            </a:pPr>
            <a:r>
              <a:rPr lang="en-US" sz="1600" dirty="0"/>
              <a:t>Dos matins al </a:t>
            </a:r>
            <a:r>
              <a:rPr lang="en-US" sz="1600" dirty="0" err="1"/>
              <a:t>treball</a:t>
            </a:r>
            <a:r>
              <a:rPr lang="en-US" sz="1600" dirty="0"/>
              <a:t> de camp de </a:t>
            </a:r>
            <a:r>
              <a:rPr lang="en-US" sz="1600" dirty="0" err="1"/>
              <a:t>fer</a:t>
            </a:r>
            <a:r>
              <a:rPr lang="en-US" sz="1600" dirty="0"/>
              <a:t> </a:t>
            </a:r>
            <a:r>
              <a:rPr lang="en-US" sz="1600" dirty="0" err="1"/>
              <a:t>enquestes</a:t>
            </a:r>
            <a:r>
              <a:rPr lang="en-US" sz="1600" dirty="0"/>
              <a:t>, </a:t>
            </a:r>
            <a:r>
              <a:rPr lang="en-US" sz="1600" dirty="0" err="1"/>
              <a:t>amb</a:t>
            </a:r>
            <a:r>
              <a:rPr lang="en-US" sz="1600" dirty="0"/>
              <a:t> un total de 10 </a:t>
            </a:r>
            <a:r>
              <a:rPr lang="en-US" sz="1600" dirty="0" err="1"/>
              <a:t>hores</a:t>
            </a:r>
            <a:r>
              <a:rPr lang="en-US" sz="1600" dirty="0"/>
              <a:t>/</a:t>
            </a:r>
            <a:r>
              <a:rPr lang="en-US" sz="1600" dirty="0" err="1"/>
              <a:t>alumne</a:t>
            </a:r>
            <a:r>
              <a:rPr lang="en-US" sz="1600" dirty="0"/>
              <a:t>.</a:t>
            </a:r>
            <a:endParaRPr lang="ca-ES" sz="1600" dirty="0"/>
          </a:p>
          <a:p>
            <a:pPr algn="just">
              <a:buFont typeface="+mj-lt"/>
              <a:buAutoNum type="arabicPeriod" startAt="2"/>
            </a:pPr>
            <a:r>
              <a:rPr lang="en-US" sz="1600" dirty="0"/>
              <a:t>Transport fins el </a:t>
            </a:r>
            <a:r>
              <a:rPr lang="en-US" sz="1600" dirty="0" err="1"/>
              <a:t>lloc</a:t>
            </a:r>
            <a:r>
              <a:rPr lang="en-US" sz="1600" dirty="0"/>
              <a:t> de </a:t>
            </a:r>
            <a:r>
              <a:rPr lang="en-US" sz="1600" dirty="0" err="1"/>
              <a:t>treball</a:t>
            </a:r>
            <a:r>
              <a:rPr lang="en-US" sz="1600" dirty="0"/>
              <a:t> a c</a:t>
            </a:r>
            <a:r>
              <a:rPr lang="es-ES_tradnl" sz="1600" dirty="0" err="1"/>
              <a:t>àrrec</a:t>
            </a:r>
            <a:r>
              <a:rPr lang="es-ES_tradnl" sz="1600" dirty="0"/>
              <a:t> de les </a:t>
            </a:r>
            <a:r>
              <a:rPr lang="es-ES_tradnl" sz="1600" dirty="0" err="1"/>
              <a:t>fàmilies</a:t>
            </a:r>
            <a:r>
              <a:rPr lang="es-ES_tradnl" sz="1600" dirty="0"/>
              <a:t>.</a:t>
            </a:r>
          </a:p>
          <a:p>
            <a:pPr algn="just">
              <a:buFont typeface="+mj-lt"/>
              <a:buAutoNum type="arabicPeriod" startAt="2"/>
            </a:pPr>
            <a:r>
              <a:rPr lang="en-US" sz="1600" dirty="0" err="1"/>
              <a:t>Informador</a:t>
            </a:r>
            <a:r>
              <a:rPr lang="en-US" sz="1600" dirty="0"/>
              <a:t> del </a:t>
            </a:r>
            <a:r>
              <a:rPr lang="en-US" sz="1600" dirty="0" err="1"/>
              <a:t>Parc</a:t>
            </a:r>
            <a:r>
              <a:rPr lang="en-US" sz="1600" dirty="0"/>
              <a:t> de </a:t>
            </a:r>
            <a:r>
              <a:rPr lang="en-US" sz="1600" dirty="0" err="1"/>
              <a:t>referència</a:t>
            </a:r>
            <a:r>
              <a:rPr lang="en-US" sz="1600" dirty="0"/>
              <a:t>. </a:t>
            </a:r>
            <a:r>
              <a:rPr lang="en-US" sz="1600" dirty="0" err="1"/>
              <a:t>Aquest</a:t>
            </a:r>
            <a:r>
              <a:rPr lang="en-US" sz="1600" dirty="0"/>
              <a:t>, </a:t>
            </a:r>
            <a:r>
              <a:rPr lang="en-US" sz="1600" dirty="0" err="1"/>
              <a:t>mentres</a:t>
            </a:r>
            <a:r>
              <a:rPr lang="en-US" sz="1600" dirty="0"/>
              <a:t> </a:t>
            </a:r>
            <a:r>
              <a:rPr lang="en-US" sz="1600" dirty="0" err="1"/>
              <a:t>els</a:t>
            </a:r>
            <a:r>
              <a:rPr lang="en-US" sz="1600" dirty="0"/>
              <a:t> </a:t>
            </a:r>
            <a:r>
              <a:rPr lang="en-US" sz="1600" dirty="0" err="1"/>
              <a:t>alumnes</a:t>
            </a:r>
            <a:r>
              <a:rPr lang="en-US" sz="1600" dirty="0"/>
              <a:t> </a:t>
            </a:r>
            <a:r>
              <a:rPr lang="en-US" sz="1600" dirty="0" err="1"/>
              <a:t>estiguin</a:t>
            </a:r>
            <a:r>
              <a:rPr lang="en-US" sz="1600" dirty="0"/>
              <a:t> </a:t>
            </a:r>
            <a:r>
              <a:rPr lang="en-US" sz="1600" dirty="0" err="1"/>
              <a:t>fent</a:t>
            </a:r>
            <a:r>
              <a:rPr lang="en-US" sz="1600" dirty="0"/>
              <a:t> les </a:t>
            </a:r>
            <a:r>
              <a:rPr lang="en-US" sz="1600" dirty="0" err="1"/>
              <a:t>enquestes</a:t>
            </a:r>
            <a:r>
              <a:rPr lang="en-US" sz="1600" dirty="0"/>
              <a:t>, </a:t>
            </a:r>
            <a:r>
              <a:rPr lang="en-US" sz="1600" dirty="0" err="1"/>
              <a:t>estarà</a:t>
            </a:r>
            <a:r>
              <a:rPr lang="en-US" sz="1600" dirty="0"/>
              <a:t> a prop </a:t>
            </a:r>
            <a:r>
              <a:rPr lang="en-US" sz="1600" dirty="0" err="1"/>
              <a:t>dels</a:t>
            </a:r>
            <a:r>
              <a:rPr lang="en-US" sz="1600" dirty="0"/>
              <a:t> </a:t>
            </a:r>
            <a:r>
              <a:rPr lang="en-US" sz="1600" dirty="0" err="1"/>
              <a:t>alumnes</a:t>
            </a:r>
            <a:r>
              <a:rPr lang="en-US" sz="1600" dirty="0"/>
              <a:t>, </a:t>
            </a:r>
            <a:r>
              <a:rPr lang="en-US" sz="1600" dirty="0" err="1"/>
              <a:t>però</a:t>
            </a:r>
            <a:r>
              <a:rPr lang="en-US" sz="1600" dirty="0"/>
              <a:t> a </a:t>
            </a:r>
            <a:r>
              <a:rPr lang="en-US" sz="1600" dirty="0" err="1"/>
              <a:t>distància</a:t>
            </a:r>
            <a:r>
              <a:rPr lang="en-US" sz="1600" dirty="0"/>
              <a:t> </a:t>
            </a:r>
            <a:r>
              <a:rPr lang="en-US" sz="1600" dirty="0" err="1"/>
              <a:t>prudencial</a:t>
            </a:r>
            <a:r>
              <a:rPr lang="en-US" sz="1600" dirty="0"/>
              <a:t> per no </a:t>
            </a:r>
            <a:r>
              <a:rPr lang="en-US" sz="1600" dirty="0" err="1"/>
              <a:t>interferir</a:t>
            </a:r>
            <a:r>
              <a:rPr lang="en-US" sz="1600" dirty="0"/>
              <a:t>.</a:t>
            </a:r>
            <a:endParaRPr lang="ca-ES" sz="1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36" y="4079415"/>
            <a:ext cx="8641132" cy="70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b="1" i="1" dirty="0">
                <a:latin typeface="+mn-lt"/>
              </a:rPr>
              <a:t>Tasques que ha </a:t>
            </a:r>
            <a:r>
              <a:rPr lang="es-ES" sz="1600" b="1" i="1" dirty="0" err="1">
                <a:latin typeface="+mn-lt"/>
              </a:rPr>
              <a:t>assumit</a:t>
            </a:r>
            <a:r>
              <a:rPr lang="es-ES" sz="1600" b="1" i="1" dirty="0">
                <a:latin typeface="+mn-lt"/>
              </a:rPr>
              <a:t> </a:t>
            </a:r>
            <a:r>
              <a:rPr lang="es-ES" sz="1600" b="1" i="1" dirty="0" err="1">
                <a:latin typeface="+mn-lt"/>
              </a:rPr>
              <a:t>l’ENC</a:t>
            </a:r>
            <a:r>
              <a:rPr lang="es-ES" sz="1600" b="1" i="1" dirty="0">
                <a:latin typeface="+mn-lt"/>
              </a:rPr>
              <a:t> (</a:t>
            </a:r>
            <a:r>
              <a:rPr lang="es-ES" sz="1600" b="1" i="1" dirty="0" err="1">
                <a:latin typeface="+mn-lt"/>
              </a:rPr>
              <a:t>durant</a:t>
            </a:r>
            <a:r>
              <a:rPr lang="es-ES" sz="1600" b="1" i="1" dirty="0">
                <a:latin typeface="+mn-lt"/>
              </a:rPr>
              <a:t> el </a:t>
            </a:r>
            <a:r>
              <a:rPr lang="es-ES" sz="1600" b="1" i="1" dirty="0" err="1">
                <a:latin typeface="+mn-lt"/>
              </a:rPr>
              <a:t>treballs</a:t>
            </a:r>
            <a:r>
              <a:rPr lang="es-ES" sz="1600" b="1" i="1" dirty="0">
                <a:latin typeface="+mn-lt"/>
              </a:rPr>
              <a:t> </a:t>
            </a:r>
            <a:r>
              <a:rPr lang="es-ES" sz="1600" b="1" i="1" dirty="0" err="1">
                <a:latin typeface="+mn-lt"/>
              </a:rPr>
              <a:t>dels</a:t>
            </a:r>
            <a:r>
              <a:rPr lang="es-ES" sz="1600" b="1" i="1" dirty="0">
                <a:latin typeface="+mn-lt"/>
              </a:rPr>
              <a:t> </a:t>
            </a:r>
            <a:r>
              <a:rPr lang="es-ES" sz="1600" b="1" i="1" dirty="0" err="1">
                <a:latin typeface="+mn-lt"/>
              </a:rPr>
              <a:t>alumnes</a:t>
            </a:r>
            <a:r>
              <a:rPr lang="es-ES" sz="1600" b="1" i="1" dirty="0">
                <a:latin typeface="+mn-lt"/>
              </a:rPr>
              <a:t>):  </a:t>
            </a:r>
            <a:r>
              <a:rPr lang="ca-ES" sz="1600" dirty="0">
                <a:latin typeface="+mn-lt"/>
              </a:rPr>
              <a:t>C</a:t>
            </a:r>
            <a:r>
              <a:rPr lang="en-US" sz="1600" dirty="0" err="1">
                <a:latin typeface="+mn-lt"/>
              </a:rPr>
              <a:t>oordinaci</a:t>
            </a:r>
            <a:r>
              <a:rPr lang="es-ES_tradnl" sz="1600" dirty="0" err="1">
                <a:latin typeface="+mn-lt"/>
              </a:rPr>
              <a:t>ó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enllaç</a:t>
            </a:r>
            <a:r>
              <a:rPr lang="en-US" sz="1600" dirty="0">
                <a:latin typeface="+mn-lt"/>
              </a:rPr>
              <a:t> entre </a:t>
            </a:r>
            <a:r>
              <a:rPr lang="en-US" sz="1600" dirty="0" err="1">
                <a:latin typeface="+mn-lt"/>
              </a:rPr>
              <a:t>els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alumnes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l’informador</a:t>
            </a:r>
            <a:r>
              <a:rPr lang="en-US" sz="1600" dirty="0">
                <a:latin typeface="+mn-lt"/>
              </a:rPr>
              <a:t> del </a:t>
            </a:r>
            <a:r>
              <a:rPr lang="en-US" sz="1600" dirty="0" err="1">
                <a:latin typeface="+mn-lt"/>
              </a:rPr>
              <a:t>Parc</a:t>
            </a:r>
            <a:r>
              <a:rPr lang="en-US" sz="1600" dirty="0">
                <a:latin typeface="+mn-lt"/>
              </a:rPr>
              <a:t>).</a:t>
            </a:r>
            <a:endParaRPr lang="ca-ES" sz="1600" dirty="0">
              <a:latin typeface="+mn-lt"/>
            </a:endParaRPr>
          </a:p>
          <a:p>
            <a:pPr algn="l"/>
            <a:endParaRPr lang="es-ES" sz="1800" b="1" i="1" dirty="0"/>
          </a:p>
        </p:txBody>
      </p:sp>
      <p:pic>
        <p:nvPicPr>
          <p:cNvPr id="1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4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" y="4974842"/>
            <a:ext cx="9144000" cy="1975884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226241" y="692696"/>
            <a:ext cx="4632312" cy="515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6"/>
            </a:pPr>
            <a:r>
              <a:rPr lang="en-US" sz="1600" dirty="0" err="1"/>
              <a:t>Portar</a:t>
            </a:r>
            <a:r>
              <a:rPr lang="en-US" sz="1600" dirty="0"/>
              <a:t> a </a:t>
            </a:r>
            <a:r>
              <a:rPr lang="en-US" sz="1600" dirty="0" err="1"/>
              <a:t>terme</a:t>
            </a:r>
            <a:r>
              <a:rPr lang="en-US" sz="1600" dirty="0"/>
              <a:t> </a:t>
            </a:r>
            <a:r>
              <a:rPr lang="es-ES_tradnl" sz="1600" dirty="0"/>
              <a:t>les </a:t>
            </a:r>
            <a:r>
              <a:rPr lang="es-ES_tradnl" sz="1600" dirty="0" err="1"/>
              <a:t>enquestes</a:t>
            </a:r>
            <a:r>
              <a:rPr lang="es-ES_tradnl" sz="1600" dirty="0"/>
              <a:t> </a:t>
            </a:r>
            <a:r>
              <a:rPr lang="es-ES_tradnl" sz="1600" dirty="0" err="1"/>
              <a:t>als</a:t>
            </a:r>
            <a:r>
              <a:rPr lang="es-ES_tradnl" sz="1600" dirty="0"/>
              <a:t> </a:t>
            </a:r>
            <a:r>
              <a:rPr lang="es-ES_tradnl" sz="1600" dirty="0" err="1"/>
              <a:t>ciclistes</a:t>
            </a:r>
            <a:r>
              <a:rPr lang="es-ES_tradnl" sz="1600" dirty="0"/>
              <a:t> :</a:t>
            </a:r>
            <a:endParaRPr lang="en-US" sz="1600" dirty="0"/>
          </a:p>
          <a:p>
            <a:pPr lvl="1" algn="just">
              <a:buFont typeface="Arial" charset="0"/>
              <a:buChar char="•"/>
            </a:pPr>
            <a:r>
              <a:rPr lang="en-US" sz="1600" dirty="0" err="1"/>
              <a:t>Explicaci</a:t>
            </a:r>
            <a:r>
              <a:rPr lang="es-ES_tradnl" sz="1600" dirty="0" err="1"/>
              <a:t>ó</a:t>
            </a:r>
            <a:r>
              <a:rPr lang="en-US" sz="1600" dirty="0"/>
              <a:t> </a:t>
            </a:r>
            <a:r>
              <a:rPr lang="en-US" sz="1600" dirty="0" err="1"/>
              <a:t>breu</a:t>
            </a:r>
            <a:r>
              <a:rPr lang="en-US" sz="1600" dirty="0"/>
              <a:t> de </a:t>
            </a:r>
            <a:r>
              <a:rPr lang="en-US" sz="1600" dirty="0" err="1"/>
              <a:t>l’objectiu</a:t>
            </a:r>
            <a:r>
              <a:rPr lang="en-US" sz="1600" dirty="0"/>
              <a:t> </a:t>
            </a:r>
            <a:r>
              <a:rPr lang="en-US" sz="1600" dirty="0" err="1"/>
              <a:t>plantejat</a:t>
            </a:r>
            <a:r>
              <a:rPr lang="en-US" sz="1600" dirty="0"/>
              <a:t>.</a:t>
            </a:r>
          </a:p>
          <a:p>
            <a:pPr lvl="1" algn="just">
              <a:buFont typeface="Arial" charset="0"/>
              <a:buChar char="•"/>
            </a:pPr>
            <a:r>
              <a:rPr lang="en-US" sz="1600" dirty="0" err="1"/>
              <a:t>Demanar</a:t>
            </a:r>
            <a:r>
              <a:rPr lang="en-US" sz="1600" dirty="0"/>
              <a:t> </a:t>
            </a:r>
            <a:r>
              <a:rPr lang="en-US" sz="1600" dirty="0" err="1"/>
              <a:t>permís</a:t>
            </a:r>
            <a:r>
              <a:rPr lang="en-US" sz="1600" dirty="0"/>
              <a:t> per a </a:t>
            </a:r>
            <a:r>
              <a:rPr lang="en-US" sz="1600" dirty="0" err="1"/>
              <a:t>dur</a:t>
            </a:r>
            <a:r>
              <a:rPr lang="en-US" sz="1600" dirty="0"/>
              <a:t> a </a:t>
            </a:r>
            <a:r>
              <a:rPr lang="en-US" sz="1600" dirty="0" err="1"/>
              <a:t>terme</a:t>
            </a:r>
            <a:r>
              <a:rPr lang="en-US" sz="1600" dirty="0"/>
              <a:t> </a:t>
            </a:r>
            <a:r>
              <a:rPr lang="en-US" sz="1600" dirty="0" err="1"/>
              <a:t>l’entrevista</a:t>
            </a:r>
            <a:r>
              <a:rPr lang="en-US" sz="1600" dirty="0"/>
              <a:t>. </a:t>
            </a:r>
          </a:p>
          <a:p>
            <a:pPr lvl="1" algn="just">
              <a:buFont typeface="Arial" charset="0"/>
              <a:buChar char="•"/>
            </a:pPr>
            <a:r>
              <a:rPr lang="en-US" sz="1600" dirty="0" err="1"/>
              <a:t>Deixaran</a:t>
            </a:r>
            <a:r>
              <a:rPr lang="en-US" sz="1600" dirty="0"/>
              <a:t> </a:t>
            </a:r>
            <a:r>
              <a:rPr lang="en-US" sz="1600" dirty="0" err="1"/>
              <a:t>clar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tracta</a:t>
            </a:r>
            <a:r>
              <a:rPr lang="en-US" sz="1600" dirty="0"/>
              <a:t> d’un </a:t>
            </a:r>
            <a:r>
              <a:rPr lang="en-US" sz="1600" dirty="0" err="1"/>
              <a:t>treball</a:t>
            </a:r>
            <a:r>
              <a:rPr lang="en-US" sz="1600" dirty="0"/>
              <a:t> escolar en el marc del </a:t>
            </a:r>
            <a:r>
              <a:rPr lang="en-US" sz="1600" dirty="0" err="1"/>
              <a:t>Servei</a:t>
            </a:r>
            <a:r>
              <a:rPr lang="en-US" sz="1600" dirty="0"/>
              <a:t> </a:t>
            </a:r>
            <a:r>
              <a:rPr lang="en-US" sz="1600" dirty="0" err="1"/>
              <a:t>Comunitari</a:t>
            </a:r>
            <a:endParaRPr lang="en-US" sz="1600" dirty="0"/>
          </a:p>
          <a:p>
            <a:pPr lvl="1" algn="just">
              <a:buFont typeface="Arial" charset="0"/>
              <a:buChar char="•"/>
            </a:pPr>
            <a:r>
              <a:rPr lang="en-US" sz="1600" dirty="0" err="1"/>
              <a:t>Agrair</a:t>
            </a:r>
            <a:r>
              <a:rPr lang="en-US" sz="1600" dirty="0"/>
              <a:t> la </a:t>
            </a:r>
            <a:r>
              <a:rPr lang="en-US" sz="1600" dirty="0" err="1"/>
              <a:t>col·laboració</a:t>
            </a:r>
            <a:r>
              <a:rPr lang="en-US" sz="1600" dirty="0"/>
              <a:t> </a:t>
            </a:r>
            <a:r>
              <a:rPr lang="en-US" sz="1600" dirty="0" err="1"/>
              <a:t>dels</a:t>
            </a:r>
            <a:r>
              <a:rPr lang="en-US" sz="1600" dirty="0"/>
              <a:t> </a:t>
            </a:r>
            <a:r>
              <a:rPr lang="en-US" sz="1600" dirty="0" err="1"/>
              <a:t>ciclistes</a:t>
            </a:r>
            <a:r>
              <a:rPr lang="en-US" sz="1600" dirty="0"/>
              <a:t>.</a:t>
            </a:r>
          </a:p>
          <a:p>
            <a:pPr lvl="1" algn="just">
              <a:buFont typeface="Arial" charset="0"/>
              <a:buChar char="•"/>
            </a:pPr>
            <a:r>
              <a:rPr lang="en-US" sz="1600" dirty="0" err="1"/>
              <a:t>Proposta</a:t>
            </a:r>
            <a:r>
              <a:rPr lang="en-US" sz="1600" dirty="0"/>
              <a:t> de </a:t>
            </a:r>
            <a:r>
              <a:rPr lang="en-US" sz="1600" dirty="0" err="1"/>
              <a:t>donar</a:t>
            </a:r>
            <a:r>
              <a:rPr lang="en-US" sz="1600" dirty="0"/>
              <a:t> un </a:t>
            </a:r>
            <a:r>
              <a:rPr lang="en-US" sz="1600" dirty="0" err="1"/>
              <a:t>correu</a:t>
            </a:r>
            <a:r>
              <a:rPr lang="en-US" sz="1600" dirty="0"/>
              <a:t> </a:t>
            </a:r>
            <a:r>
              <a:rPr lang="en-US" sz="1600" dirty="0" err="1"/>
              <a:t>electr</a:t>
            </a:r>
            <a:r>
              <a:rPr lang="es-ES_tradnl" sz="1600" dirty="0" err="1"/>
              <a:t>ò</a:t>
            </a:r>
            <a:r>
              <a:rPr lang="en-US" sz="1600" dirty="0" err="1"/>
              <a:t>nic</a:t>
            </a:r>
            <a:r>
              <a:rPr lang="en-US" sz="1600" dirty="0"/>
              <a:t> per </a:t>
            </a:r>
            <a:r>
              <a:rPr lang="en-US" sz="1600" dirty="0" err="1"/>
              <a:t>tal</a:t>
            </a:r>
            <a:r>
              <a:rPr lang="en-US" sz="1600" dirty="0"/>
              <a:t> </a:t>
            </a:r>
            <a:r>
              <a:rPr lang="en-US" sz="1600" dirty="0" err="1"/>
              <a:t>d’enviar</a:t>
            </a:r>
            <a:r>
              <a:rPr lang="en-US" sz="1600" dirty="0"/>
              <a:t>-</a:t>
            </a:r>
            <a:r>
              <a:rPr lang="en-US" sz="1600" dirty="0" err="1"/>
              <a:t>els</a:t>
            </a:r>
            <a:r>
              <a:rPr lang="en-US" sz="1600" dirty="0"/>
              <a:t>-hi el </a:t>
            </a:r>
            <a:r>
              <a:rPr lang="en-US" sz="1600" dirty="0" err="1"/>
              <a:t>buidatge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anàlisi</a:t>
            </a:r>
            <a:r>
              <a:rPr lang="en-US" sz="1600" dirty="0"/>
              <a:t> de </a:t>
            </a:r>
            <a:r>
              <a:rPr lang="en-US" sz="1600" dirty="0" err="1"/>
              <a:t>l’enquesta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8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3921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err="1"/>
              <a:t>Objectius</a:t>
            </a:r>
            <a:r>
              <a:rPr lang="es-ES" sz="2800" b="1" dirty="0"/>
              <a:t> de </a:t>
            </a:r>
            <a:r>
              <a:rPr lang="es-ES" sz="2800" b="1" dirty="0" err="1"/>
              <a:t>l’aprenentatge</a:t>
            </a:r>
            <a:endParaRPr lang="es-ES" sz="2800" b="1" dirty="0"/>
          </a:p>
        </p:txBody>
      </p:sp>
      <p:pic>
        <p:nvPicPr>
          <p:cNvPr id="5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14" y="51182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" y="4270744"/>
            <a:ext cx="9144000" cy="2587256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60397" y="673864"/>
            <a:ext cx="8229600" cy="495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a-ES" sz="2000" dirty="0"/>
          </a:p>
          <a:p>
            <a:pPr algn="just"/>
            <a:r>
              <a:rPr lang="ca-ES" sz="2000" dirty="0"/>
              <a:t>Implicar els alumnes, usuaris potencial del parc, en l’anàlisi dels impactes de determinades activitats de lleure sobre la biodiversitat i el funcionament dels sistemes naturals. </a:t>
            </a:r>
          </a:p>
          <a:p>
            <a:pPr algn="just"/>
            <a:r>
              <a:rPr lang="ca-ES" sz="2000" dirty="0"/>
              <a:t>Implicar els alumnes en la resolució</a:t>
            </a:r>
            <a:r>
              <a:rPr lang="es-ES_tradnl" sz="2000" dirty="0"/>
              <a:t> de </a:t>
            </a:r>
            <a:r>
              <a:rPr lang="es-ES_tradnl" sz="2000" dirty="0" err="1"/>
              <a:t>problemes</a:t>
            </a:r>
            <a:r>
              <a:rPr lang="es-ES_tradnl" sz="2000" dirty="0"/>
              <a:t> </a:t>
            </a:r>
            <a:r>
              <a:rPr lang="es-ES_tradnl" sz="2000" dirty="0" err="1"/>
              <a:t>reals</a:t>
            </a:r>
            <a:r>
              <a:rPr lang="es-ES_tradnl" sz="2000" dirty="0"/>
              <a:t>, </a:t>
            </a:r>
            <a:r>
              <a:rPr lang="es-ES_tradnl" sz="2000" dirty="0" err="1"/>
              <a:t>contribuint</a:t>
            </a:r>
            <a:r>
              <a:rPr lang="es-ES_tradnl" sz="2000" dirty="0"/>
              <a:t> a la recerca de </a:t>
            </a:r>
            <a:r>
              <a:rPr lang="es-ES_tradnl" sz="2000" dirty="0" err="1"/>
              <a:t>solucions</a:t>
            </a:r>
            <a:r>
              <a:rPr lang="es-ES_tradnl" sz="2000" dirty="0"/>
              <a:t> aplicables.</a:t>
            </a:r>
            <a:endParaRPr lang="ca-ES" sz="2000" dirty="0"/>
          </a:p>
          <a:p>
            <a:pPr algn="just"/>
            <a:r>
              <a:rPr lang="ca-ES" sz="2000" dirty="0"/>
              <a:t>Aprendre a resoldre els dubtes que els hi plantegin els enquestats.</a:t>
            </a:r>
          </a:p>
          <a:p>
            <a:pPr algn="just"/>
            <a:r>
              <a:rPr lang="ca-ES" sz="2000" dirty="0"/>
              <a:t>Aprendre a interactuar amb altres col·lectius amb respecte.</a:t>
            </a:r>
          </a:p>
          <a:p>
            <a:pPr algn="just"/>
            <a:r>
              <a:rPr lang="ca-ES" sz="2000" dirty="0"/>
              <a:t>Exercitar-los en la retroalimentació en dialèctica amb actors d'activitats amb risc potencial per al medi i les persones.</a:t>
            </a:r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07999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8315" y="1023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/>
              <a:t>Objectius</a:t>
            </a:r>
            <a:r>
              <a:rPr lang="es-ES" sz="2800" b="1" dirty="0"/>
              <a:t> del </a:t>
            </a:r>
            <a:r>
              <a:rPr lang="es-ES" sz="2800" b="1" dirty="0" err="1"/>
              <a:t>servei</a:t>
            </a:r>
            <a:endParaRPr lang="es-ES" sz="2800" b="1" dirty="0"/>
          </a:p>
        </p:txBody>
      </p:sp>
      <p:pic>
        <p:nvPicPr>
          <p:cNvPr id="5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5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093"/>
            <a:ext cx="9144000" cy="3180907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19072" y="1052736"/>
            <a:ext cx="8229600" cy="3538728"/>
          </a:xfrm>
        </p:spPr>
        <p:txBody>
          <a:bodyPr>
            <a:normAutofit/>
          </a:bodyPr>
          <a:lstStyle/>
          <a:p>
            <a:r>
              <a:rPr lang="ca-ES" sz="2000" dirty="0"/>
              <a:t>Analitzar la percepció dels ciclistes en vers els impactes de la seva activitat sobre els sistemes naturals del Parc del Montnegre i el Corredor.  </a:t>
            </a:r>
          </a:p>
          <a:p>
            <a:r>
              <a:rPr lang="ca-ES" sz="2000" dirty="0"/>
              <a:t>Analitzar la percepció dels ciclistes sobre les interaccions amb altres col·lectius d’usuaris i en relació al seu propi col·lectiu. </a:t>
            </a:r>
          </a:p>
          <a:p>
            <a:r>
              <a:rPr lang="ca-ES" sz="2000" dirty="0"/>
              <a:t>Sensibilitzar els usuaris ciclistes respecte els impactes de la seva activitat sobre els elements i sistemes naturals i sobre els altres usuaris. </a:t>
            </a:r>
          </a:p>
          <a:p>
            <a:r>
              <a:rPr lang="ca-ES" sz="2000" dirty="0"/>
              <a:t>Explorar possibles accions de mitigació d’aquests impactes.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171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26035" y="153806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El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centre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educatiu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necessitava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ofertar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als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seus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alumnes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possibles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servei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comunitaris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ambientals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,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dels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que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anava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mancada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(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dels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socials ja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disposaven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d’una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oferta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satisfactòria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 I </a:t>
            </a:r>
            <a:r>
              <a:rPr lang="en-US" dirty="0" err="1">
                <a:latin typeface="Calibri" charset="0"/>
                <a:ea typeface="ＭＳ 明朝" charset="-128"/>
                <a:cs typeface="Helvetica" charset="0"/>
              </a:rPr>
              <a:t>suficient</a:t>
            </a:r>
            <a:r>
              <a:rPr lang="en-US" dirty="0">
                <a:latin typeface="Calibri" charset="0"/>
                <a:ea typeface="ＭＳ 明朝" charset="-128"/>
                <a:cs typeface="Helvetica" charset="0"/>
              </a:rPr>
              <a:t>).</a:t>
            </a:r>
            <a:r>
              <a:rPr lang="es-ES" dirty="0"/>
              <a:t>  El centre </a:t>
            </a:r>
            <a:r>
              <a:rPr lang="es-ES" dirty="0" err="1"/>
              <a:t>estava</a:t>
            </a:r>
            <a:r>
              <a:rPr lang="es-ES" dirty="0"/>
              <a:t> </a:t>
            </a:r>
            <a:r>
              <a:rPr lang="es-ES" dirty="0" err="1"/>
              <a:t>especialment</a:t>
            </a:r>
            <a:r>
              <a:rPr lang="es-ES" dirty="0"/>
              <a:t> </a:t>
            </a:r>
            <a:r>
              <a:rPr lang="es-ES" dirty="0" err="1"/>
              <a:t>interessat</a:t>
            </a:r>
            <a:r>
              <a:rPr lang="es-ES" dirty="0"/>
              <a:t> en</a:t>
            </a:r>
          </a:p>
          <a:p>
            <a:pPr algn="just"/>
            <a:r>
              <a:rPr lang="es-ES" dirty="0"/>
              <a:t>ofertar un </a:t>
            </a:r>
            <a:r>
              <a:rPr lang="es-ES" dirty="0" err="1"/>
              <a:t>servei</a:t>
            </a:r>
            <a:r>
              <a:rPr lang="es-ES" dirty="0"/>
              <a:t> </a:t>
            </a:r>
            <a:r>
              <a:rPr lang="es-ES" dirty="0" err="1"/>
              <a:t>comunitari</a:t>
            </a:r>
            <a:r>
              <a:rPr lang="es-ES" dirty="0"/>
              <a:t> al </a:t>
            </a:r>
            <a:r>
              <a:rPr lang="es-ES" dirty="0" err="1"/>
              <a:t>Parc</a:t>
            </a:r>
            <a:r>
              <a:rPr lang="es-ES" dirty="0"/>
              <a:t> del </a:t>
            </a:r>
            <a:r>
              <a:rPr lang="es-ES" dirty="0" err="1"/>
              <a:t>Montnegre</a:t>
            </a:r>
            <a:r>
              <a:rPr lang="es-ES" dirty="0"/>
              <a:t> i el Corredor.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98286" y="1001124"/>
            <a:ext cx="429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Escola</a:t>
            </a:r>
            <a:r>
              <a:rPr lang="es-ES" sz="2000" b="1" dirty="0"/>
              <a:t> </a:t>
            </a:r>
            <a:r>
              <a:rPr lang="es-ES" sz="2000" b="1" dirty="0" err="1"/>
              <a:t>Sant</a:t>
            </a:r>
            <a:r>
              <a:rPr lang="es-ES" sz="2000" b="1" dirty="0"/>
              <a:t> </a:t>
            </a:r>
            <a:r>
              <a:rPr lang="es-ES" sz="2000" b="1" dirty="0" err="1"/>
              <a:t>Gervasi</a:t>
            </a:r>
            <a:r>
              <a:rPr lang="es-ES" sz="2000" b="1" dirty="0"/>
              <a:t> (</a:t>
            </a:r>
            <a:r>
              <a:rPr lang="es-ES" sz="2000" b="1" dirty="0" err="1"/>
              <a:t>Mollet</a:t>
            </a:r>
            <a:r>
              <a:rPr lang="es-ES" sz="2000" b="1" dirty="0"/>
              <a:t> del </a:t>
            </a:r>
            <a:r>
              <a:rPr lang="es-ES" sz="2000" b="1" dirty="0" err="1"/>
              <a:t>Vall</a:t>
            </a:r>
            <a:r>
              <a:rPr lang="es-ES_tradnl" sz="2000" b="1" dirty="0" err="1"/>
              <a:t>ès</a:t>
            </a:r>
            <a:r>
              <a:rPr lang="es-ES_tradnl" sz="2000" b="1" dirty="0"/>
              <a:t>):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25111" y="2840962"/>
            <a:ext cx="3463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Parc</a:t>
            </a:r>
            <a:r>
              <a:rPr lang="es-ES" b="1" dirty="0"/>
              <a:t> del </a:t>
            </a:r>
            <a:r>
              <a:rPr lang="es-ES" b="1" dirty="0" err="1"/>
              <a:t>Montnegre</a:t>
            </a:r>
            <a:r>
              <a:rPr lang="es-ES" b="1" dirty="0"/>
              <a:t> i el </a:t>
            </a:r>
            <a:r>
              <a:rPr lang="es-ES" sz="2000" b="1" dirty="0"/>
              <a:t>Corredor</a:t>
            </a:r>
            <a:r>
              <a:rPr lang="es-ES" b="1" dirty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03433" y="3204750"/>
            <a:ext cx="7770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a-ES" dirty="0"/>
              <a:t>Una de les preocupacions del Parc </a:t>
            </a:r>
            <a:r>
              <a:rPr lang="es-ES_tradnl" dirty="0" err="1"/>
              <a:t>és</a:t>
            </a:r>
            <a:r>
              <a:rPr lang="es-ES_tradnl" dirty="0"/>
              <a:t> la gran </a:t>
            </a:r>
            <a:r>
              <a:rPr lang="es-ES_tradnl" dirty="0" err="1"/>
              <a:t>afluència</a:t>
            </a:r>
            <a:r>
              <a:rPr lang="es-ES_tradnl" dirty="0"/>
              <a:t> de </a:t>
            </a:r>
            <a:r>
              <a:rPr lang="es-ES_tradnl" dirty="0" err="1"/>
              <a:t>bicicletes</a:t>
            </a:r>
            <a:r>
              <a:rPr lang="es-ES_tradnl" dirty="0"/>
              <a:t> de </a:t>
            </a:r>
            <a:r>
              <a:rPr lang="es-ES_tradnl" dirty="0" err="1"/>
              <a:t>muntanya</a:t>
            </a:r>
            <a:r>
              <a:rPr lang="es-ES_tradnl" dirty="0"/>
              <a:t> </a:t>
            </a:r>
            <a:r>
              <a:rPr lang="es-ES_tradnl" dirty="0" err="1"/>
              <a:t>circulant</a:t>
            </a:r>
            <a:r>
              <a:rPr lang="es-ES_tradnl" dirty="0"/>
              <a:t> per la </a:t>
            </a:r>
            <a:r>
              <a:rPr lang="es-ES_tradnl" dirty="0" err="1"/>
              <a:t>xarxa</a:t>
            </a:r>
            <a:r>
              <a:rPr lang="es-ES_tradnl" dirty="0"/>
              <a:t> de </a:t>
            </a:r>
            <a:r>
              <a:rPr lang="es-ES_tradnl" dirty="0" err="1"/>
              <a:t>camins</a:t>
            </a:r>
            <a:r>
              <a:rPr lang="es-ES_tradnl" dirty="0"/>
              <a:t> i </a:t>
            </a:r>
            <a:r>
              <a:rPr lang="es-ES_tradnl" dirty="0" err="1"/>
              <a:t>corriols</a:t>
            </a:r>
            <a:r>
              <a:rPr lang="es-ES_tradnl" dirty="0"/>
              <a:t> del </a:t>
            </a:r>
            <a:r>
              <a:rPr lang="es-ES_tradnl" dirty="0" err="1"/>
              <a:t>Parc</a:t>
            </a:r>
            <a:r>
              <a:rPr lang="es-ES_tradnl" dirty="0"/>
              <a:t>.</a:t>
            </a:r>
          </a:p>
          <a:p>
            <a:pPr lvl="0" algn="just"/>
            <a:endParaRPr lang="es-ES_tradnl" dirty="0"/>
          </a:p>
          <a:p>
            <a:pPr lvl="0" algn="just"/>
            <a:r>
              <a:rPr lang="es-ES_tradnl" dirty="0"/>
              <a:t>La tasca </a:t>
            </a:r>
            <a:r>
              <a:rPr lang="es-ES_tradnl" dirty="0" err="1"/>
              <a:t>duta</a:t>
            </a:r>
            <a:r>
              <a:rPr lang="es-ES_tradnl" dirty="0"/>
              <a:t> a </a:t>
            </a:r>
            <a:r>
              <a:rPr lang="es-ES_tradnl" dirty="0" err="1"/>
              <a:t>terme</a:t>
            </a:r>
            <a:r>
              <a:rPr lang="es-ES_tradnl" dirty="0"/>
              <a:t> en el </a:t>
            </a:r>
            <a:r>
              <a:rPr lang="es-ES_tradnl" dirty="0" err="1"/>
              <a:t>servei</a:t>
            </a:r>
            <a:r>
              <a:rPr lang="es-ES_tradnl" dirty="0"/>
              <a:t> </a:t>
            </a:r>
            <a:r>
              <a:rPr lang="es-ES_tradnl" dirty="0" err="1"/>
              <a:t>comunitari</a:t>
            </a:r>
            <a:r>
              <a:rPr lang="es-ES_tradnl" dirty="0"/>
              <a:t> ha </a:t>
            </a:r>
            <a:r>
              <a:rPr lang="es-ES_tradnl" dirty="0" err="1"/>
              <a:t>permés</a:t>
            </a:r>
            <a:r>
              <a:rPr lang="es-ES_tradnl" dirty="0"/>
              <a:t>:</a:t>
            </a:r>
            <a:endParaRPr lang="ca-ES" dirty="0"/>
          </a:p>
          <a:p>
            <a:pPr marL="285750" lvl="0" indent="-285750" algn="just">
              <a:buFont typeface="Arial" charset="0"/>
              <a:buChar char="•"/>
            </a:pPr>
            <a:r>
              <a:rPr lang="ca-ES" dirty="0"/>
              <a:t>Definir el perfil dels usuaris ciclistes i les seves percepcions, de cara a establir mesures per a minvar el seus impactes i vulnerabilitats.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ca-ES" dirty="0"/>
              <a:t>Sensibilitzar els usuaris ciclistes respecte els impactes de la seva activitat sobre els elements i sistemes naturals i sobre els altres usuaris.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ca-ES" dirty="0"/>
              <a:t>Explorar possibles accions de mitigació d’aquests impactes.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9178" y="312124"/>
            <a:ext cx="2569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 </a:t>
            </a:r>
            <a:r>
              <a:rPr lang="es-ES" sz="2800" b="1" dirty="0" err="1"/>
              <a:t>qui</a:t>
            </a:r>
            <a:r>
              <a:rPr lang="es-ES" sz="2800" b="1" dirty="0"/>
              <a:t> beneficia?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24190" y="5837202"/>
            <a:ext cx="3427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Escola</a:t>
            </a:r>
            <a:r>
              <a:rPr lang="es-ES" sz="2000" b="1" dirty="0"/>
              <a:t> de Natura del Corredor: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40214" y="6237312"/>
            <a:ext cx="490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Promoure</a:t>
            </a:r>
            <a:r>
              <a:rPr lang="es-ES" dirty="0"/>
              <a:t> </a:t>
            </a:r>
            <a:r>
              <a:rPr lang="es-ES" dirty="0" err="1"/>
              <a:t>l’educaci</a:t>
            </a:r>
            <a:r>
              <a:rPr lang="es-ES_tradnl" dirty="0" err="1"/>
              <a:t>ó</a:t>
            </a:r>
            <a:r>
              <a:rPr lang="es-ES_tradnl" dirty="0"/>
              <a:t> ambiental al centre </a:t>
            </a:r>
            <a:r>
              <a:rPr lang="es-ES_tradnl" dirty="0" err="1"/>
              <a:t>educatiu</a:t>
            </a:r>
            <a:r>
              <a:rPr lang="es-ES_tradnl" dirty="0"/>
              <a:t>.</a:t>
            </a:r>
            <a:endParaRPr lang="es-ES" dirty="0"/>
          </a:p>
        </p:txBody>
      </p:sp>
      <p:pic>
        <p:nvPicPr>
          <p:cNvPr id="1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5" y="-6551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1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667961" y="260648"/>
            <a:ext cx="69408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+mj-lt"/>
                <a:cs typeface="Arial" panose="020B0604020202020204" pitchFamily="34" charset="0"/>
              </a:rPr>
              <a:t>No vull marxar sense dir que...</a:t>
            </a:r>
          </a:p>
          <a:p>
            <a:endParaRPr lang="ca-ES" sz="2000" b="1" dirty="0">
              <a:latin typeface="+mj-lt"/>
              <a:cs typeface="Arial" panose="020B0604020202020204" pitchFamily="34" charset="0"/>
            </a:endParaRPr>
          </a:p>
          <a:p>
            <a:r>
              <a:rPr lang="ca-ES" sz="2000" b="1" dirty="0">
                <a:latin typeface="+mj-lt"/>
                <a:cs typeface="Arial" panose="020B0604020202020204" pitchFamily="34" charset="0"/>
              </a:rPr>
              <a:t>Valoració general del projecte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a-ES" dirty="0"/>
              <a:t>Només un 7% dels alumnes han triat aquest servei, l´únic de caire ambiental dels 4 </a:t>
            </a:r>
            <a:r>
              <a:rPr lang="ca-ES" dirty="0" err="1"/>
              <a:t>ofertats</a:t>
            </a:r>
            <a:r>
              <a:rPr lang="ca-ES" dirty="0"/>
              <a:t> pel centre educatiu. Els altres foren de caire social (suport a residències d’avis, bàsicament).</a:t>
            </a:r>
            <a:endParaRPr lang="es-ES" dirty="0"/>
          </a:p>
          <a:p>
            <a:pPr marL="342900" lvl="0" indent="-342900" algn="just">
              <a:buFont typeface="Arial" charset="0"/>
              <a:buChar char="•"/>
            </a:pPr>
            <a:r>
              <a:rPr lang="ca-ES" dirty="0"/>
              <a:t>L’alumnat va exercitar molt adequadament les competències relacionals que exigia la tasca, particularment la claredat expositiva i l’empatia amb els enquestats.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a-ES" dirty="0"/>
              <a:t>La intervenció dels alumnes en el disseny i buidatge de les enquestes requereix un seguiment especial per part de l’entitat coordinadora.</a:t>
            </a:r>
            <a:endParaRPr lang="es-ES" dirty="0"/>
          </a:p>
          <a:p>
            <a:pPr marL="342900" lvl="0" indent="-342900" algn="just">
              <a:buFont typeface="Arial" charset="0"/>
              <a:buChar char="•"/>
            </a:pPr>
            <a:r>
              <a:rPr lang="ca-ES" dirty="0"/>
              <a:t>La major part dels ciclistes enquestats manifesten no haver tingut conflictes ni perceben exercir cap impacte negatiu sobre el medi.</a:t>
            </a:r>
            <a:r>
              <a:rPr lang="es-ES" dirty="0"/>
              <a:t> </a:t>
            </a:r>
            <a:r>
              <a:rPr lang="ca-ES" dirty="0"/>
              <a:t>Les millores que suggereixen persegueixen millorar la seva experiència de lleure i no impliquen compatibilitzar-la amb la sostenibilitat ambiental.</a:t>
            </a:r>
          </a:p>
          <a:p>
            <a:pPr lvl="0" algn="just"/>
            <a:endParaRPr lang="ca-ES" b="1" dirty="0">
              <a:latin typeface="+mj-lt"/>
              <a:cs typeface="Arial" panose="020B0604020202020204" pitchFamily="34" charset="0"/>
            </a:endParaRPr>
          </a:p>
          <a:p>
            <a:r>
              <a:rPr lang="ca-ES" sz="2000" b="1" dirty="0">
                <a:latin typeface="+mj-lt"/>
                <a:cs typeface="Arial" panose="020B0604020202020204" pitchFamily="34" charset="0"/>
              </a:rPr>
              <a:t>Valoració de l’experiència personal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a-ES" dirty="0"/>
              <a:t>Determinats ens de gestió ambiental no compten amb estructures i organització que facilitin i donin rendiment social a iniciatives d’aprenentatge i servei. L’aliança amb l’entitat facilita aquests aspectes.</a:t>
            </a:r>
            <a:endParaRPr lang="es-E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800" dirty="0">
              <a:cs typeface="Arial" panose="020B0604020202020204" pitchFamily="34" charset="0"/>
            </a:endParaRPr>
          </a:p>
          <a:p>
            <a:pPr algn="just"/>
            <a:endParaRPr lang="ca-ES" dirty="0"/>
          </a:p>
        </p:txBody>
      </p:sp>
      <p:pic>
        <p:nvPicPr>
          <p:cNvPr id="4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5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70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880</Words>
  <Application>Microsoft Office PowerPoint</Application>
  <PresentationFormat>Presentación en pantalla (4:3)</PresentationFormat>
  <Paragraphs>65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Palatino Linotype</vt:lpstr>
      <vt:lpstr>Symbol</vt:lpstr>
      <vt:lpstr>Tema de l'Office</vt:lpstr>
      <vt:lpstr>Escola de Natura del Corredor Parc del Montnegre i el Corredor Escola Sant Gervasi (Mollet del Vallès)  BICIMPACT</vt:lpstr>
      <vt:lpstr>Presentación de PowerPoint</vt:lpstr>
      <vt:lpstr>Metodologia de treball</vt:lpstr>
      <vt:lpstr>Presentación de PowerPoint</vt:lpstr>
      <vt:lpstr>Objectius del servei</vt:lpstr>
      <vt:lpstr>Presentación de PowerPoint</vt:lpstr>
      <vt:lpstr>Presentación de PowerPoint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entitat/centre educatiu   Títol de l’experiència d’ApS/SCamb</dc:title>
  <dc:creator>batetls</dc:creator>
  <cp:lastModifiedBy>Yolanda</cp:lastModifiedBy>
  <cp:revision>23</cp:revision>
  <dcterms:created xsi:type="dcterms:W3CDTF">2019-07-03T07:39:03Z</dcterms:created>
  <dcterms:modified xsi:type="dcterms:W3CDTF">2019-09-02T08:42:00Z</dcterms:modified>
</cp:coreProperties>
</file>