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1" r:id="rId6"/>
    <p:sldId id="263" r:id="rId7"/>
    <p:sldId id="266" r:id="rId8"/>
    <p:sldId id="268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49AC-3E29-430B-9B55-91AF233FECA2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5866-B99B-48A2-BDB9-A1B8AC4A42B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013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Entitats.</a:t>
            </a:r>
            <a:r>
              <a:rPr lang="ca-ES" baseline="0" dirty="0" smtClean="0"/>
              <a:t> Títol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771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 del projecte</a:t>
            </a: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Breu descripció del projecte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les aliances amb centres escolars/entitats/ens locals del projecte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078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 s’ha dut a terme el projecte APS/SC?</a:t>
            </a: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(Matèries implicades, fases del projecte, dedicació horària dins i fora del centre, organització del grup, acte de reconeixement...)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586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els aprenentatges del projecte</a:t>
            </a:r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524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en què ha consistit el servei i qui l’ha dut a terme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141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vull marxar sense dir que...</a:t>
            </a: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general del projecte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de l’experiència personal</a:t>
            </a:r>
          </a:p>
          <a:p>
            <a:endParaRPr lang="ca-ES" dirty="0" smtClean="0"/>
          </a:p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vull marxar sense dir que... No vull marxar sense dir que...</a:t>
            </a: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general del projecte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de l’experiència personal</a:t>
            </a: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general del projecte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de l’experiència personal</a:t>
            </a:r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5866-B99B-48A2-BDB9-A1B8AC4A42B3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486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9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5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616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400"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42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6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29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086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0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838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82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79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47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re.es/educacion/educacion-secundari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drive.google.com/drive/u/0/folders/1qUuBXRnU6reb2j-RftRq3VcQBNJrOlw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tetls\AppData\Local\Microsoft\Windows\INetCache\Content.Outlook\KFX102LW\Encapçalament Simpo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60155" cy="8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013906"/>
            <a:ext cx="6051888" cy="51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83568" y="908720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sp>
        <p:nvSpPr>
          <p:cNvPr id="4" name="Shape 41"/>
          <p:cNvSpPr txBox="1">
            <a:spLocks/>
          </p:cNvSpPr>
          <p:nvPr/>
        </p:nvSpPr>
        <p:spPr>
          <a:xfrm>
            <a:off x="899592" y="764704"/>
            <a:ext cx="7200800" cy="540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>
              <a:buClr>
                <a:schemeClr val="dk1"/>
              </a:buClr>
              <a:buSzPct val="100000"/>
              <a:buNone/>
            </a:pPr>
            <a:r>
              <a:rPr lang="ca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Centrat a fer competents els alumnes en l’ ús dels medicaments, tan quan s’ utilitzen com </a:t>
            </a:r>
            <a:r>
              <a:rPr lang="ca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quan </a:t>
            </a:r>
            <a:r>
              <a:rPr lang="ca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esdevenen residus</a:t>
            </a:r>
            <a:r>
              <a:rPr lang="ca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</a:t>
            </a:r>
            <a:r>
              <a:rPr lang="ca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El servei </a:t>
            </a:r>
            <a:r>
              <a:rPr lang="ca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s’enfoca a la cura del medi natural i es dirigeix a la comunitat escolar, familiar i local </a:t>
            </a:r>
          </a:p>
          <a:p>
            <a:pPr marL="38100" indent="0">
              <a:buClr>
                <a:schemeClr val="dk1"/>
              </a:buClr>
              <a:buSzPct val="100000"/>
              <a:buNone/>
            </a:pPr>
            <a:endParaRPr lang="ca" sz="2800" b="1" i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8100" indent="0">
              <a:buClr>
                <a:schemeClr val="dk1"/>
              </a:buClr>
              <a:buSzPct val="100000"/>
              <a:buNone/>
            </a:pP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Àmbit:</a:t>
            </a:r>
            <a:r>
              <a:rPr lang="ca" sz="2000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 Promoció de la salut i medi ambient</a:t>
            </a:r>
          </a:p>
          <a:p>
            <a:pPr marL="457200" indent="-4191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Educació formal: </a:t>
            </a:r>
            <a:r>
              <a:rPr lang="ca" sz="2000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En diversos enclaus curriculars d’ESO, Batxillerat i CFGM. Com a projecte de </a:t>
            </a: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Servei a la comunitat </a:t>
            </a:r>
          </a:p>
          <a:p>
            <a:pPr marL="457200" indent="-4191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Educació no formal</a:t>
            </a:r>
          </a:p>
          <a:p>
            <a:pPr marL="457200" indent="-4191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Edat:</a:t>
            </a:r>
            <a:r>
              <a:rPr lang="ca" sz="2000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   14-17 anys</a:t>
            </a:r>
          </a:p>
          <a:p>
            <a:pPr marL="457200" indent="-4191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ca" sz="20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Institucions implicades amb els centres educatius (Parteners): </a:t>
            </a:r>
            <a:r>
              <a:rPr lang="ca" sz="2000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ICE UB, SIGRE, CCFC</a:t>
            </a:r>
            <a:endParaRPr lang="ca" sz="2000" i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9" y="764704"/>
            <a:ext cx="550065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71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4000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+mj-lt"/>
              <a:buAutoNum type="romanUcPeriod"/>
            </a:pPr>
            <a:r>
              <a:rPr lang="ca-ES" sz="1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de motivació per al projecte d’APS = </a:t>
            </a:r>
            <a:r>
              <a:rPr lang="ca-ES" sz="1600" b="1" i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inicial, de motivació,  de  prospecció d’idees prèvies i de comunicació d’objectius.</a:t>
            </a:r>
            <a:r>
              <a:rPr lang="ca-ES" sz="1600" i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</a:t>
            </a:r>
          </a:p>
          <a:p>
            <a:pPr marL="1657350" lvl="2" indent="-400050">
              <a:lnSpc>
                <a:spcPct val="115000"/>
              </a:lnSpc>
              <a:spcBef>
                <a:spcPts val="0"/>
              </a:spcBef>
              <a:buSzPct val="91666"/>
              <a:buFont typeface="Symbol" pitchFamily="18" charset="2"/>
              <a:buChar char=""/>
            </a:pPr>
            <a:r>
              <a:rPr lang="ca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ACTIVITAT INICIAL</a:t>
            </a:r>
          </a:p>
          <a:p>
            <a:pPr marL="1657350" lvl="2" indent="-400050">
              <a:lnSpc>
                <a:spcPct val="115000"/>
              </a:lnSpc>
              <a:spcBef>
                <a:spcPts val="0"/>
              </a:spcBef>
              <a:buSzPct val="91666"/>
              <a:buFont typeface="Arial" panose="020B0604020202020204" pitchFamily="34" charset="0"/>
              <a:buNone/>
            </a:pPr>
            <a:endParaRPr lang="ca-E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marL="977900" indent="-520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+mj-lt"/>
              <a:buAutoNum type="romanUcPeriod" startAt="2"/>
            </a:pPr>
            <a:r>
              <a:rPr lang="ca-ES" sz="1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de </a:t>
            </a:r>
            <a:r>
              <a:rPr lang="ca-ES" sz="1600" b="1" i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de construcció de coneixements</a:t>
            </a:r>
            <a:endParaRPr lang="ca-ES" sz="1600" i="1" u="sng" dirty="0" smtClean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pPr marL="1778000" lvl="2" indent="-520700">
              <a:lnSpc>
                <a:spcPct val="115000"/>
              </a:lnSpc>
              <a:spcBef>
                <a:spcPts val="0"/>
              </a:spcBef>
              <a:buSzPct val="91666"/>
              <a:buFont typeface="Symbol" pitchFamily="18" charset="2"/>
              <a:buChar char="®"/>
            </a:pPr>
            <a:r>
              <a:rPr lang="ca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ACTIVITAT D’ANÀLISI DE CASOS DE DIFERENTS TRASTORNS COMUNS</a:t>
            </a:r>
          </a:p>
          <a:p>
            <a:pPr marL="1778000" lvl="2" indent="-520700">
              <a:lnSpc>
                <a:spcPct val="115000"/>
              </a:lnSpc>
              <a:spcBef>
                <a:spcPts val="0"/>
              </a:spcBef>
              <a:buSzPct val="91666"/>
              <a:buFont typeface="Symbol" pitchFamily="18" charset="2"/>
              <a:buChar char="®"/>
            </a:pPr>
            <a:r>
              <a:rPr lang="ca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ACTIVITAT SOBRE LA IMPORTÀNCIA MEDI AMBIENTAL DE RECICLAR MEDICAMENTS</a:t>
            </a:r>
          </a:p>
          <a:p>
            <a:pPr marL="1778000" lvl="2" indent="-520700">
              <a:lnSpc>
                <a:spcPct val="115000"/>
              </a:lnSpc>
              <a:spcBef>
                <a:spcPts val="0"/>
              </a:spcBef>
              <a:buSzPct val="91666"/>
              <a:buFont typeface="Symbol" pitchFamily="18" charset="2"/>
              <a:buChar char="®"/>
            </a:pPr>
            <a:r>
              <a:rPr lang="ca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ACTIVITAT PER ENTENDRE EL BON ÚS DELS MEDICAMENTS</a:t>
            </a:r>
          </a:p>
          <a:p>
            <a:pPr marL="1778000" lvl="2" indent="-520700">
              <a:lnSpc>
                <a:spcPct val="115000"/>
              </a:lnSpc>
              <a:spcBef>
                <a:spcPts val="0"/>
              </a:spcBef>
              <a:buSzPct val="91666"/>
              <a:buFont typeface="Arial" panose="020B0604020202020204" pitchFamily="34" charset="0"/>
              <a:buNone/>
            </a:pPr>
            <a:endParaRPr lang="ca-E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marL="971550" indent="-5143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+mj-lt"/>
              <a:buAutoNum type="romanUcPeriod" startAt="3"/>
            </a:pPr>
            <a:r>
              <a:rPr lang="ca-ES" sz="1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de realització del servei = Final de la fase de construcció i Fase d’aplicació</a:t>
            </a:r>
            <a:r>
              <a:rPr lang="ca-ES" sz="1600" u="sng" dirty="0" smtClean="0">
                <a:latin typeface="Candara" pitchFamily="34" charset="0"/>
              </a:rPr>
              <a:t>.</a:t>
            </a:r>
          </a:p>
          <a:p>
            <a:pPr marL="1645920" lvl="2" indent="-514350">
              <a:lnSpc>
                <a:spcPct val="115000"/>
              </a:lnSpc>
              <a:spcBef>
                <a:spcPts val="0"/>
              </a:spcBef>
              <a:buSzPct val="91666"/>
              <a:buFont typeface="Symbol" pitchFamily="18" charset="2"/>
              <a:buChar char="®"/>
            </a:pPr>
            <a:r>
              <a:rPr lang="ca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TRES ACTIVITATS D’ACCIÓ:  FER UNA CAMPANYA I REVISAR LA FARMACIOLA, AMB EL LLIURAMENT DELS RESIDUS DELS MEDICAMENTS A UN PUNT SIGRE</a:t>
            </a:r>
          </a:p>
          <a:p>
            <a:pPr marL="1645920" lvl="2" indent="-514350">
              <a:lnSpc>
                <a:spcPct val="115000"/>
              </a:lnSpc>
              <a:spcBef>
                <a:spcPts val="0"/>
              </a:spcBef>
              <a:buSzPct val="91666"/>
              <a:buFont typeface="Arial" panose="020B0604020202020204" pitchFamily="34" charset="0"/>
              <a:buNone/>
            </a:pPr>
            <a:endParaRPr lang="ca-E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marL="971550" indent="-5143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+mj-lt"/>
              <a:buAutoNum type="romanUcPeriod" startAt="3"/>
            </a:pPr>
            <a:r>
              <a:rPr lang="ca-ES" sz="1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Fase d’avaluació i celebració del projecte per part de l’alumnat</a:t>
            </a:r>
          </a:p>
          <a:p>
            <a:endParaRPr lang="ca-ES" sz="1800" dirty="0" smtClean="0">
              <a:latin typeface="Candara" pitchFamily="34" charset="0"/>
            </a:endParaRPr>
          </a:p>
          <a:p>
            <a:endParaRPr lang="ca-ES" sz="1800" dirty="0" smtClean="0">
              <a:latin typeface="Candara" pitchFamily="34" charset="0"/>
            </a:endParaRPr>
          </a:p>
          <a:p>
            <a:endParaRPr lang="ca-ES" sz="1800" dirty="0" smtClean="0">
              <a:latin typeface="Candara" pitchFamily="34" charset="0"/>
            </a:endParaRPr>
          </a:p>
          <a:p>
            <a:endParaRPr lang="ca-ES" sz="1800" dirty="0" smtClean="0">
              <a:latin typeface="Candara" pitchFamily="34" charset="0"/>
            </a:endParaRPr>
          </a:p>
          <a:p>
            <a:pPr marL="635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sz="1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</a:p>
          <a:p>
            <a:endParaRPr lang="ca-ES" sz="1800" dirty="0" smtClean="0">
              <a:latin typeface="Candara" pitchFamily="34" charset="0"/>
            </a:endParaRPr>
          </a:p>
          <a:p>
            <a:endParaRPr lang="ca-ES" sz="1800" dirty="0">
              <a:latin typeface="Candar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39121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" sz="2800" b="1" dirty="0">
                <a:solidFill>
                  <a:prstClr val="black"/>
                </a:solidFill>
                <a:latin typeface="Candara" pitchFamily="34" charset="0"/>
              </a:rPr>
              <a:t>Descripció </a:t>
            </a:r>
            <a:r>
              <a:rPr lang="ca" sz="2800" b="1" dirty="0" smtClean="0">
                <a:solidFill>
                  <a:prstClr val="black"/>
                </a:solidFill>
                <a:latin typeface="Candara" pitchFamily="34" charset="0"/>
              </a:rPr>
              <a:t>d’estructura bàsica del projecte 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4215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83568" y="908720"/>
            <a:ext cx="694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4" name="Picture 4" descr="Resultat d'imatges de TRABAJO GRUPO INSTITU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1" y="2708920"/>
            <a:ext cx="36411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ovalada 6"/>
          <p:cNvSpPr/>
          <p:nvPr/>
        </p:nvSpPr>
        <p:spPr>
          <a:xfrm>
            <a:off x="1071961" y="1245364"/>
            <a:ext cx="2592287" cy="1071343"/>
          </a:xfrm>
          <a:prstGeom prst="wedgeEllipseCallout">
            <a:avLst>
              <a:gd name="adj1" fmla="val -5805"/>
              <a:gd name="adj2" fmla="val 9328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ca-ES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Quines </a:t>
            </a:r>
            <a:r>
              <a:rPr lang="ca-E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coses importants </a:t>
            </a:r>
            <a:r>
              <a:rPr lang="ca-ES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      </a:t>
            </a:r>
          </a:p>
          <a:p>
            <a:pPr>
              <a:lnSpc>
                <a:spcPct val="115000"/>
              </a:lnSpc>
            </a:pPr>
            <a:r>
              <a:rPr lang="ca-E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après?</a:t>
            </a:r>
            <a:endParaRPr lang="ca-ES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7381">
            <a:off x="831689" y="3501169"/>
            <a:ext cx="386975" cy="31938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851920" y="1382515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Desenvolupa la </a:t>
            </a:r>
            <a:r>
              <a:rPr lang="ca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competència científica i </a:t>
            </a:r>
            <a:r>
              <a:rPr lang="ca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també altres competències bàsiques com la comunicativa, l’artística, la ciutadana i social, la d’aprendre a aprendre i la d’autonomia personal</a:t>
            </a:r>
            <a:endParaRPr lang="ca-ES" dirty="0"/>
          </a:p>
        </p:txBody>
      </p:sp>
      <p:pic>
        <p:nvPicPr>
          <p:cNvPr id="9" name="Imagen 1" descr="E:\contam madic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1099" y="2708920"/>
            <a:ext cx="462746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3" y="622682"/>
            <a:ext cx="89707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94015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399782" y="1660016"/>
            <a:ext cx="474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Fer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smtClean="0"/>
              <a:t>una campanya </a:t>
            </a:r>
            <a:r>
              <a:rPr lang="ca-ES" dirty="0" smtClean="0">
                <a:solidFill>
                  <a:schemeClr val="bg1"/>
                </a:solidFill>
              </a:rPr>
              <a:t>per conscienciar el nostre entorn de la importància de fer un bon ús dels medicaments i dels residus que generen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>
                <a:solidFill>
                  <a:schemeClr val="bg1"/>
                </a:solidFill>
              </a:rPr>
              <a:t>Revisar les farmacioles i portar al punt SIGRE de les farmàcies aquells que ja no s'utilitzen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11" y="3240926"/>
            <a:ext cx="5787025" cy="37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7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5661248"/>
            <a:ext cx="640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tooltip="SIGRE"/>
              </a:rPr>
              <a:t>Concurs de tríptics</a:t>
            </a:r>
            <a:endParaRPr lang="ca-E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F:\Captura triptic 5 nov.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76243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 Imagen" descr="medicaments 3rB 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5485"/>
            <a:ext cx="9147637" cy="6662515"/>
          </a:xfrm>
          <a:prstGeom prst="rect">
            <a:avLst/>
          </a:prstGeom>
        </p:spPr>
      </p:pic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251520" y="0"/>
            <a:ext cx="6264696" cy="1632725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>
                <a:solidFill>
                  <a:schemeClr val="tx1"/>
                </a:solidFill>
              </a:rPr>
              <a:t>Els alumnes: </a:t>
            </a:r>
            <a:endParaRPr lang="ca-ES" sz="1600" dirty="0">
              <a:solidFill>
                <a:schemeClr val="tx1"/>
              </a:solidFill>
            </a:endParaRPr>
          </a:p>
          <a:p>
            <a:r>
              <a:rPr lang="ca-ES" sz="1600" dirty="0">
                <a:solidFill>
                  <a:schemeClr val="tx1"/>
                </a:solidFill>
              </a:rPr>
              <a:t>•Valoren bé l’experiència, a nivell individual i grupal </a:t>
            </a:r>
            <a:r>
              <a:rPr lang="ca-ES" sz="1600" dirty="0" smtClean="0">
                <a:solidFill>
                  <a:schemeClr val="tx1"/>
                </a:solidFill>
              </a:rPr>
              <a:t>i manifesten haver </a:t>
            </a:r>
            <a:r>
              <a:rPr lang="ca-ES" sz="1600" dirty="0">
                <a:solidFill>
                  <a:schemeClr val="tx1"/>
                </a:solidFill>
              </a:rPr>
              <a:t>fet aprenentatges rellevants i </a:t>
            </a:r>
            <a:r>
              <a:rPr lang="ca-ES" sz="1600" dirty="0" smtClean="0">
                <a:solidFill>
                  <a:schemeClr val="tx1"/>
                </a:solidFill>
              </a:rPr>
              <a:t>un </a:t>
            </a:r>
            <a:r>
              <a:rPr lang="ca-ES" sz="1600" dirty="0">
                <a:solidFill>
                  <a:schemeClr val="tx1"/>
                </a:solidFill>
              </a:rPr>
              <a:t>servei útil a nivell familiar i beneficiós pel medi ambient 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 rot="7777892" flipV="1">
            <a:off x="-461124" y="3416506"/>
            <a:ext cx="5729997" cy="2334565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El </a:t>
            </a:r>
            <a:r>
              <a:rPr lang="es-ES" sz="1600" b="1" dirty="0" err="1">
                <a:solidFill>
                  <a:schemeClr val="tx1"/>
                </a:solidFill>
              </a:rPr>
              <a:t>professorat</a:t>
            </a:r>
            <a:r>
              <a:rPr lang="es-ES" sz="1600" b="1" dirty="0">
                <a:solidFill>
                  <a:schemeClr val="tx1"/>
                </a:solidFill>
              </a:rPr>
              <a:t> que </a:t>
            </a:r>
            <a:r>
              <a:rPr lang="es-ES" sz="1600" b="1" dirty="0" err="1">
                <a:solidFill>
                  <a:schemeClr val="tx1"/>
                </a:solidFill>
              </a:rPr>
              <a:t>l’ha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aplicat</a:t>
            </a:r>
            <a:r>
              <a:rPr lang="es-ES" sz="1600" b="1" dirty="0">
                <a:solidFill>
                  <a:schemeClr val="tx1"/>
                </a:solidFill>
              </a:rPr>
              <a:t>: </a:t>
            </a:r>
            <a:endParaRPr lang="es-ES" sz="1600" dirty="0">
              <a:solidFill>
                <a:schemeClr val="tx1"/>
              </a:solidFill>
            </a:endParaRPr>
          </a:p>
          <a:p>
            <a:r>
              <a:rPr lang="ca-ES" sz="1600" dirty="0">
                <a:solidFill>
                  <a:schemeClr val="tx1"/>
                </a:solidFill>
              </a:rPr>
              <a:t>•Considera que ha estat una vivència positiva i un mitjà eficaç per desenvolupar les competències del seu alumnat i proporcionar un aprenentatge significatiu </a:t>
            </a:r>
          </a:p>
          <a:p>
            <a:r>
              <a:rPr lang="ca-ES" sz="1600" dirty="0">
                <a:solidFill>
                  <a:schemeClr val="tx1"/>
                </a:solidFill>
              </a:rPr>
              <a:t>•Es tracta d’un projecte amb possibilitats d’adaptació a les necessitats particulars 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4" name="3 Llamada ovalada"/>
          <p:cNvSpPr/>
          <p:nvPr/>
        </p:nvSpPr>
        <p:spPr>
          <a:xfrm rot="19713242">
            <a:off x="5804625" y="1216688"/>
            <a:ext cx="2901456" cy="43692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 smtClean="0">
                <a:solidFill>
                  <a:schemeClr val="tx1"/>
                </a:solidFill>
              </a:rPr>
              <a:t>Entitats </a:t>
            </a:r>
            <a:r>
              <a:rPr lang="ca-ES" sz="1600" b="1" dirty="0">
                <a:solidFill>
                  <a:schemeClr val="tx1"/>
                </a:solidFill>
              </a:rPr>
              <a:t>col·laboradores: </a:t>
            </a:r>
            <a:endParaRPr lang="ca-ES" sz="1600" dirty="0">
              <a:solidFill>
                <a:schemeClr val="tx1"/>
              </a:solidFill>
            </a:endParaRPr>
          </a:p>
          <a:p>
            <a:r>
              <a:rPr lang="ca-ES" sz="1600" dirty="0">
                <a:solidFill>
                  <a:schemeClr val="tx1"/>
                </a:solidFill>
              </a:rPr>
              <a:t>•</a:t>
            </a:r>
            <a:r>
              <a:rPr lang="ca-ES" sz="1600" dirty="0" smtClean="0">
                <a:solidFill>
                  <a:schemeClr val="tx1"/>
                </a:solidFill>
              </a:rPr>
              <a:t>Reconeixen </a:t>
            </a:r>
            <a:r>
              <a:rPr lang="ca-ES" sz="1600" dirty="0">
                <a:solidFill>
                  <a:schemeClr val="tx1"/>
                </a:solidFill>
              </a:rPr>
              <a:t>que es tracta d’un projecte d’alt valor educatiu, en consonància amb les seves directrius educatives institucionals </a:t>
            </a:r>
          </a:p>
          <a:p>
            <a:r>
              <a:rPr lang="ca-ES" sz="1600" dirty="0">
                <a:solidFill>
                  <a:schemeClr val="tx1"/>
                </a:solidFill>
              </a:rPr>
              <a:t>•Manifesten que es tracta d’un projecte exportable </a:t>
            </a:r>
          </a:p>
          <a:p>
            <a:r>
              <a:rPr lang="it-IT" sz="1600" dirty="0">
                <a:solidFill>
                  <a:schemeClr val="tx1"/>
                </a:solidFill>
              </a:rPr>
              <a:t>•Mostren interès per la continuïtat i del projecte 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7" y="2285638"/>
            <a:ext cx="4627389" cy="4562381"/>
          </a:xfrm>
          <a:prstGeom prst="rect">
            <a:avLst/>
          </a:prstGeom>
        </p:spPr>
      </p:pic>
      <p:sp>
        <p:nvSpPr>
          <p:cNvPr id="4" name="Shape 82"/>
          <p:cNvSpPr txBox="1">
            <a:spLocks noGrp="1"/>
          </p:cNvSpPr>
          <p:nvPr>
            <p:ph type="title"/>
          </p:nvPr>
        </p:nvSpPr>
        <p:spPr>
          <a:xfrm>
            <a:off x="0" y="356659"/>
            <a:ext cx="8229600" cy="672075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ca" b="1" dirty="0" smtClean="0">
                <a:latin typeface="Candara" pitchFamily="34" charset="0"/>
              </a:rPr>
              <a:t>Activitats del projecte</a:t>
            </a:r>
            <a:endParaRPr lang="ca" b="1" dirty="0">
              <a:latin typeface="Candara" pitchFamily="34" charset="0"/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142107" y="5349214"/>
            <a:ext cx="1944216" cy="1344149"/>
          </a:xfrm>
          <a:prstGeom prst="wedgeEllipseCallout">
            <a:avLst>
              <a:gd name="adj1" fmla="val 76392"/>
              <a:gd name="adj2" fmla="val -8181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Quin impacte creiem que ha tingut la nostra campanya?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9" name="Llamada ovalada 8"/>
          <p:cNvSpPr/>
          <p:nvPr/>
        </p:nvSpPr>
        <p:spPr>
          <a:xfrm>
            <a:off x="6550998" y="1740626"/>
            <a:ext cx="2465399" cy="1344149"/>
          </a:xfrm>
          <a:prstGeom prst="wedgeEllipseCallout">
            <a:avLst>
              <a:gd name="adj1" fmla="val -69651"/>
              <a:gd name="adj2" fmla="val 698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Quants medicaments hem portat al SIGRE, evitant així el seu impacte a la natura?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10" name="Llamada ovalada 9"/>
          <p:cNvSpPr/>
          <p:nvPr/>
        </p:nvSpPr>
        <p:spPr>
          <a:xfrm>
            <a:off x="4106639" y="936986"/>
            <a:ext cx="1944216" cy="1344149"/>
          </a:xfrm>
          <a:prstGeom prst="wedgeEllipseCallout">
            <a:avLst>
              <a:gd name="adj1" fmla="val -15695"/>
              <a:gd name="adj2" fmla="val 127034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Quantes famílies s’han beneficiat de la nostra acció?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11" name="Llamada ovalada 10"/>
          <p:cNvSpPr/>
          <p:nvPr/>
        </p:nvSpPr>
        <p:spPr>
          <a:xfrm>
            <a:off x="35496" y="2946816"/>
            <a:ext cx="2088232" cy="1922344"/>
          </a:xfrm>
          <a:prstGeom prst="wedgeEllipseCallout">
            <a:avLst>
              <a:gd name="adj1" fmla="val 92201"/>
              <a:gd name="adj2" fmla="val 889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Hi ha hagut persones que s’han interessat per la informació que hem donat?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12" name="Llamada ovalada 11"/>
          <p:cNvSpPr/>
          <p:nvPr/>
        </p:nvSpPr>
        <p:spPr>
          <a:xfrm>
            <a:off x="6905285" y="3332990"/>
            <a:ext cx="2204807" cy="1383967"/>
          </a:xfrm>
          <a:prstGeom prst="wedgeEllipseCallout">
            <a:avLst>
              <a:gd name="adj1" fmla="val -72440"/>
              <a:gd name="adj2" fmla="val 714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Quines dificultats hem tingut?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Com les hem afrontat?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6889976" y="5349214"/>
            <a:ext cx="2204807" cy="1383967"/>
          </a:xfrm>
          <a:prstGeom prst="wedgeEllipseCallout">
            <a:avLst>
              <a:gd name="adj1" fmla="val -74880"/>
              <a:gd name="adj2" fmla="val -7553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Arial"/>
              </a:rPr>
              <a:t>Què haguéssim pogut fer millor?</a:t>
            </a:r>
            <a:endParaRPr kumimoji="0" lang="ca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sym typeface="Arial"/>
            </a:endParaRPr>
          </a:p>
        </p:txBody>
      </p:sp>
      <p:sp>
        <p:nvSpPr>
          <p:cNvPr id="14" name="5 CuadroTexto"/>
          <p:cNvSpPr txBox="1"/>
          <p:nvPr/>
        </p:nvSpPr>
        <p:spPr>
          <a:xfrm rot="21058641">
            <a:off x="158057" y="1426178"/>
            <a:ext cx="341987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  <a:sym typeface="Arial"/>
              </a:rPr>
              <a:t>Activitat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  <a:sym typeface="Arial"/>
              </a:rPr>
              <a:t>Avaluem la nostra acció</a:t>
            </a:r>
          </a:p>
        </p:txBody>
      </p:sp>
      <p:pic>
        <p:nvPicPr>
          <p:cNvPr id="15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592</Words>
  <Application>Microsoft Office PowerPoint</Application>
  <PresentationFormat>Presentación en pantalla (4:3)</PresentationFormat>
  <Paragraphs>80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Activitats del projecte</vt:lpstr>
    </vt:vector>
  </TitlesOfParts>
  <Company>Diputació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entitat/centre educatiu   Títol de l’experiència d’ApS/SCamb</dc:title>
  <dc:creator>batetls</dc:creator>
  <cp:lastModifiedBy>HP</cp:lastModifiedBy>
  <cp:revision>25</cp:revision>
  <dcterms:created xsi:type="dcterms:W3CDTF">2019-07-03T07:39:03Z</dcterms:created>
  <dcterms:modified xsi:type="dcterms:W3CDTF">2019-09-02T18:36:48Z</dcterms:modified>
</cp:coreProperties>
</file>