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1" r:id="rId6"/>
    <p:sldId id="265" r:id="rId7"/>
    <p:sldId id="266" r:id="rId8"/>
    <p:sldId id="263" r:id="rId9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714" autoAdjust="0"/>
  </p:normalViewPr>
  <p:slideViewPr>
    <p:cSldViewPr>
      <p:cViewPr varScale="1">
        <p:scale>
          <a:sx n="86" d="100"/>
          <a:sy n="86" d="100"/>
        </p:scale>
        <p:origin x="-15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A40F-1A03-4E12-865B-2B5F0D1266CC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E157-3922-44B4-8134-AD1462637BE8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398196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A40F-1A03-4E12-865B-2B5F0D1266CC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E157-3922-44B4-8134-AD1462637BE8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2609586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A40F-1A03-4E12-865B-2B5F0D1266CC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E157-3922-44B4-8134-AD1462637BE8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228616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A40F-1A03-4E12-865B-2B5F0D1266CC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E157-3922-44B4-8134-AD1462637BE8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202765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A40F-1A03-4E12-865B-2B5F0D1266CC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E157-3922-44B4-8134-AD1462637BE8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314290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A40F-1A03-4E12-865B-2B5F0D1266CC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E157-3922-44B4-8134-AD1462637BE8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83086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A40F-1A03-4E12-865B-2B5F0D1266CC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E157-3922-44B4-8134-AD1462637BE8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113608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A40F-1A03-4E12-865B-2B5F0D1266CC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E157-3922-44B4-8134-AD1462637BE8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2218387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A40F-1A03-4E12-865B-2B5F0D1266CC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E157-3922-44B4-8134-AD1462637BE8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43826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A40F-1A03-4E12-865B-2B5F0D1266CC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E157-3922-44B4-8134-AD1462637BE8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422207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A40F-1A03-4E12-865B-2B5F0D1266CC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E157-3922-44B4-8134-AD1462637BE8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306790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8A40F-1A03-4E12-865B-2B5F0D1266CC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5E157-3922-44B4-8134-AD1462637BE8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48473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3.png"/><Relationship Id="rId3" Type="http://schemas.openxmlformats.org/officeDocument/2006/relationships/image" Target="../media/image4.jpeg"/><Relationship Id="rId7" Type="http://schemas.openxmlformats.org/officeDocument/2006/relationships/image" Target="../media/image10.png"/><Relationship Id="rId12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6.jpeg"/><Relationship Id="rId5" Type="http://schemas.openxmlformats.org/officeDocument/2006/relationships/image" Target="../media/image8.jpeg"/><Relationship Id="rId10" Type="http://schemas.openxmlformats.org/officeDocument/2006/relationships/image" Target="../media/image5.jpeg"/><Relationship Id="rId4" Type="http://schemas.openxmlformats.org/officeDocument/2006/relationships/image" Target="../media/image3.jpeg"/><Relationship Id="rId9" Type="http://schemas.openxmlformats.org/officeDocument/2006/relationships/image" Target="../media/image2.png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atetls\AppData\Local\Microsoft\Windows\INetCache\Content.Outlook\KFX102LW\Encapçalament Simpos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4260155" cy="8252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ol 3"/>
          <p:cNvSpPr>
            <a:spLocks noGrp="1"/>
          </p:cNvSpPr>
          <p:nvPr>
            <p:ph type="ctrTitle"/>
          </p:nvPr>
        </p:nvSpPr>
        <p:spPr>
          <a:xfrm>
            <a:off x="755576" y="2276873"/>
            <a:ext cx="7772400" cy="2808312"/>
          </a:xfrm>
        </p:spPr>
        <p:txBody>
          <a:bodyPr>
            <a:normAutofit fontScale="90000"/>
          </a:bodyPr>
          <a:lstStyle/>
          <a:p>
            <a:pPr algn="l"/>
            <a: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Equip tècnic:</a:t>
            </a:r>
            <a: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Equip impulsor</a:t>
            </a:r>
            <a: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Centres participants</a:t>
            </a:r>
            <a: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Institut </a:t>
            </a:r>
            <a:r>
              <a:rPr lang="ca-E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Dr.Puigvert</a:t>
            </a:r>
            <a: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	        Institut Rambla Prim</a:t>
            </a:r>
            <a:b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	        Institut Barri </a:t>
            </a:r>
            <a:r>
              <a:rPr lang="ca-E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Besós</a:t>
            </a:r>
            <a: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a-E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 Projecte E3: Apoderament Energètic als centres Educatius</a:t>
            </a:r>
            <a:r>
              <a:rPr lang="ca-ES" dirty="0" smtClean="0"/>
              <a:t/>
            </a:r>
            <a:br>
              <a:rPr lang="ca-ES" dirty="0" smtClean="0"/>
            </a:br>
            <a:endParaRPr lang="ca-ES" dirty="0"/>
          </a:p>
        </p:txBody>
      </p:sp>
      <p:pic>
        <p:nvPicPr>
          <p:cNvPr id="5" name="4 Imagen" descr="logo ElRise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1268760"/>
            <a:ext cx="1656184" cy="582731"/>
          </a:xfrm>
          <a:prstGeom prst="rect">
            <a:avLst/>
          </a:prstGeom>
        </p:spPr>
      </p:pic>
      <p:pic>
        <p:nvPicPr>
          <p:cNvPr id="6" name="5 Imagen" descr="logo aiguasol.jpg"/>
          <p:cNvPicPr>
            <a:picLocks noChangeAspect="1"/>
          </p:cNvPicPr>
          <p:nvPr/>
        </p:nvPicPr>
        <p:blipFill>
          <a:blip r:embed="rId4" cstate="print"/>
          <a:srcRect t="19073" b="39691"/>
          <a:stretch>
            <a:fillRect/>
          </a:stretch>
        </p:blipFill>
        <p:spPr>
          <a:xfrm>
            <a:off x="4283968" y="1196752"/>
            <a:ext cx="1551806" cy="639899"/>
          </a:xfrm>
          <a:prstGeom prst="rect">
            <a:avLst/>
          </a:prstGeom>
        </p:spPr>
      </p:pic>
      <p:pic>
        <p:nvPicPr>
          <p:cNvPr id="7" name="6 Imagen" descr="logo tarpuna.jpg"/>
          <p:cNvPicPr>
            <a:picLocks noChangeAspect="1"/>
          </p:cNvPicPr>
          <p:nvPr/>
        </p:nvPicPr>
        <p:blipFill>
          <a:blip r:embed="rId5" cstate="print"/>
          <a:srcRect t="18312" b="45473"/>
          <a:stretch>
            <a:fillRect/>
          </a:stretch>
        </p:blipFill>
        <p:spPr>
          <a:xfrm>
            <a:off x="5940152" y="1340768"/>
            <a:ext cx="2225601" cy="447184"/>
          </a:xfrm>
          <a:prstGeom prst="rect">
            <a:avLst/>
          </a:prstGeom>
        </p:spPr>
      </p:pic>
      <p:pic>
        <p:nvPicPr>
          <p:cNvPr id="8" name="7 Imagen" descr="Logo E+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99792" y="2276872"/>
            <a:ext cx="1512168" cy="537481"/>
          </a:xfrm>
          <a:prstGeom prst="rect">
            <a:avLst/>
          </a:prstGeom>
        </p:spPr>
      </p:pic>
      <p:pic>
        <p:nvPicPr>
          <p:cNvPr id="9" name="8 Imagen" descr="logo AEB.jpg"/>
          <p:cNvPicPr>
            <a:picLocks noChangeAspect="1"/>
          </p:cNvPicPr>
          <p:nvPr/>
        </p:nvPicPr>
        <p:blipFill>
          <a:blip r:embed="rId7" cstate="print"/>
          <a:srcRect l="19095" r="16717" b="11963"/>
          <a:stretch>
            <a:fillRect/>
          </a:stretch>
        </p:blipFill>
        <p:spPr>
          <a:xfrm>
            <a:off x="6372200" y="2132856"/>
            <a:ext cx="1224136" cy="839486"/>
          </a:xfrm>
          <a:prstGeom prst="rect">
            <a:avLst/>
          </a:prstGeom>
        </p:spPr>
      </p:pic>
      <p:pic>
        <p:nvPicPr>
          <p:cNvPr id="10" name="9 Imagen" descr="logo CEB.png"/>
          <p:cNvPicPr>
            <a:picLocks noChangeAspect="1"/>
          </p:cNvPicPr>
          <p:nvPr/>
        </p:nvPicPr>
        <p:blipFill>
          <a:blip r:embed="rId8" cstate="print"/>
          <a:srcRect l="4527" t="26127" b="30105"/>
          <a:stretch>
            <a:fillRect/>
          </a:stretch>
        </p:blipFill>
        <p:spPr>
          <a:xfrm>
            <a:off x="4355976" y="2204864"/>
            <a:ext cx="1656184" cy="5423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630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20 Imagen" descr="logo CEB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27" t="26127" b="30105"/>
          <a:stretch>
            <a:fillRect/>
          </a:stretch>
        </p:blipFill>
        <p:spPr>
          <a:xfrm rot="20727485">
            <a:off x="1733236" y="5140405"/>
            <a:ext cx="1656184" cy="542319"/>
          </a:xfrm>
          <a:prstGeom prst="rect">
            <a:avLst/>
          </a:prstGeom>
        </p:spPr>
      </p:pic>
      <p:pic>
        <p:nvPicPr>
          <p:cNvPr id="18" name="17 Imagen" descr="logo tarpuna.jpg"/>
          <p:cNvPicPr>
            <a:picLocks noChangeAspect="1"/>
          </p:cNvPicPr>
          <p:nvPr/>
        </p:nvPicPr>
        <p:blipFill>
          <a:blip r:embed="rId3" cstate="print"/>
          <a:srcRect t="18312" b="45473"/>
          <a:stretch>
            <a:fillRect/>
          </a:stretch>
        </p:blipFill>
        <p:spPr>
          <a:xfrm rot="1201426">
            <a:off x="3787954" y="6152872"/>
            <a:ext cx="1926269" cy="387040"/>
          </a:xfrm>
          <a:prstGeom prst="rect">
            <a:avLst/>
          </a:prstGeom>
        </p:spPr>
      </p:pic>
      <p:pic>
        <p:nvPicPr>
          <p:cNvPr id="17" name="16 Imagen" descr="logo aiguasol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073" b="39691"/>
          <a:stretch>
            <a:fillRect/>
          </a:stretch>
        </p:blipFill>
        <p:spPr>
          <a:xfrm rot="20739142">
            <a:off x="4621293" y="5555510"/>
            <a:ext cx="1551806" cy="639899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0" y="404664"/>
            <a:ext cx="9144000" cy="400110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ca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Projecte E3: Apoderament Energètic als centres Educatius</a:t>
            </a:r>
          </a:p>
        </p:txBody>
      </p:sp>
      <p:pic>
        <p:nvPicPr>
          <p:cNvPr id="2050" name="Picture 2" descr="C:\Users\batetls\AppData\Local\Microsoft\Windows\INetCache\Content.Outlook\KFX102LW\Logotip Simposi (2)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382" y="0"/>
            <a:ext cx="1523255" cy="12453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 rot="5400000" flipV="1">
            <a:off x="-1044622" y="2760894"/>
            <a:ext cx="3960442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 smtClean="0"/>
              <a:t>        Objectius E3</a:t>
            </a:r>
            <a:endParaRPr lang="ca-ES" sz="2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627784" y="980728"/>
            <a:ext cx="583264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Bef>
                <a:spcPts val="200"/>
              </a:spcBef>
            </a:pPr>
            <a:r>
              <a:rPr lang="ca-ES" b="1" dirty="0" smtClean="0"/>
              <a:t>Impulsar projectes interdisciplinaris i d’aprenentatge i servei </a:t>
            </a:r>
            <a:r>
              <a:rPr lang="ca-ES" dirty="0" smtClean="0"/>
              <a:t>als centres educatius, en relació al vector energètic;</a:t>
            </a:r>
          </a:p>
          <a:p>
            <a:pPr lvl="1">
              <a:spcBef>
                <a:spcPts val="200"/>
              </a:spcBef>
            </a:pPr>
            <a:endParaRPr lang="ca-ES" sz="800" dirty="0" smtClean="0"/>
          </a:p>
          <a:p>
            <a:pPr lvl="1">
              <a:spcBef>
                <a:spcPts val="200"/>
              </a:spcBef>
            </a:pPr>
            <a:r>
              <a:rPr lang="ca-ES" b="1" dirty="0" smtClean="0"/>
              <a:t>Reduir i optimitzar les demandes i els consums d’energia en els centres </a:t>
            </a:r>
            <a:r>
              <a:rPr lang="ca-ES" dirty="0" smtClean="0"/>
              <a:t>educatius, </a:t>
            </a:r>
          </a:p>
          <a:p>
            <a:pPr lvl="1">
              <a:spcBef>
                <a:spcPts val="200"/>
              </a:spcBef>
            </a:pPr>
            <a:endParaRPr lang="ca-ES" sz="800" dirty="0" smtClean="0"/>
          </a:p>
          <a:p>
            <a:pPr lvl="1">
              <a:spcBef>
                <a:spcPts val="200"/>
              </a:spcBef>
            </a:pPr>
            <a:r>
              <a:rPr lang="ca-ES" b="1" dirty="0" smtClean="0"/>
              <a:t>Determinar l’estat actual i els potencials de millora</a:t>
            </a:r>
            <a:r>
              <a:rPr lang="ca-ES" dirty="0" smtClean="0"/>
              <a:t>, per cada centre;</a:t>
            </a:r>
          </a:p>
          <a:p>
            <a:pPr lvl="1">
              <a:spcBef>
                <a:spcPts val="200"/>
              </a:spcBef>
            </a:pPr>
            <a:endParaRPr lang="ca-ES" sz="800" dirty="0" smtClean="0"/>
          </a:p>
          <a:p>
            <a:pPr lvl="1">
              <a:spcBef>
                <a:spcPts val="200"/>
              </a:spcBef>
            </a:pPr>
            <a:endParaRPr lang="ca-ES" sz="800" dirty="0" smtClean="0"/>
          </a:p>
          <a:p>
            <a:pPr lvl="1">
              <a:spcBef>
                <a:spcPts val="200"/>
              </a:spcBef>
            </a:pPr>
            <a:r>
              <a:rPr lang="ca-ES" b="1" dirty="0" smtClean="0"/>
              <a:t>Apoderament energètic de l’alumnat, professorat¨, famílies i veïnat</a:t>
            </a:r>
            <a:r>
              <a:rPr lang="ca-ES" dirty="0" smtClean="0"/>
              <a:t>;</a:t>
            </a:r>
          </a:p>
          <a:p>
            <a:pPr lvl="1">
              <a:spcBef>
                <a:spcPts val="200"/>
              </a:spcBef>
            </a:pPr>
            <a:endParaRPr lang="ca-ES" sz="900" dirty="0" smtClean="0"/>
          </a:p>
          <a:p>
            <a:pPr lvl="1">
              <a:spcBef>
                <a:spcPts val="200"/>
              </a:spcBef>
            </a:pPr>
            <a:r>
              <a:rPr lang="ca-ES" b="1" dirty="0" smtClean="0"/>
              <a:t>Conscienciar sobre realitats </a:t>
            </a:r>
            <a:r>
              <a:rPr lang="ca-ES" b="1" dirty="0" err="1" smtClean="0"/>
              <a:t>socio-econòmiques</a:t>
            </a:r>
            <a:r>
              <a:rPr lang="ca-ES" b="1" dirty="0" smtClean="0"/>
              <a:t> diverses</a:t>
            </a:r>
            <a:endParaRPr lang="ca-ES" dirty="0" smtClean="0"/>
          </a:p>
          <a:p>
            <a:endParaRPr lang="ca-ES" dirty="0"/>
          </a:p>
        </p:txBody>
      </p:sp>
      <p:pic>
        <p:nvPicPr>
          <p:cNvPr id="12" name="11 Imagen" descr="AP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91680" y="980728"/>
            <a:ext cx="1072756" cy="913829"/>
          </a:xfrm>
          <a:prstGeom prst="rect">
            <a:avLst/>
          </a:prstGeom>
        </p:spPr>
      </p:pic>
      <p:pic>
        <p:nvPicPr>
          <p:cNvPr id="13" name="12 Imagen" descr="bombeta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619672" y="2204864"/>
            <a:ext cx="1297134" cy="1224136"/>
          </a:xfrm>
          <a:prstGeom prst="rect">
            <a:avLst/>
          </a:prstGeom>
        </p:spPr>
      </p:pic>
      <p:pic>
        <p:nvPicPr>
          <p:cNvPr id="14" name="13 Imagen" descr="we can do i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907704" y="3645024"/>
            <a:ext cx="864096" cy="1122886"/>
          </a:xfrm>
          <a:prstGeom prst="rect">
            <a:avLst/>
          </a:prstGeom>
        </p:spPr>
      </p:pic>
      <p:pic>
        <p:nvPicPr>
          <p:cNvPr id="16" name="15 Imagen" descr="logo ElRisell.pn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98872" y="5359026"/>
            <a:ext cx="1656184" cy="582731"/>
          </a:xfrm>
          <a:prstGeom prst="rect">
            <a:avLst/>
          </a:prstGeom>
        </p:spPr>
      </p:pic>
      <p:pic>
        <p:nvPicPr>
          <p:cNvPr id="19" name="18 Imagen" descr="Logo E+S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03982">
            <a:off x="1331640" y="5877272"/>
            <a:ext cx="1512168" cy="537481"/>
          </a:xfrm>
          <a:prstGeom prst="rect">
            <a:avLst/>
          </a:prstGeom>
        </p:spPr>
      </p:pic>
      <p:pic>
        <p:nvPicPr>
          <p:cNvPr id="20" name="19 Imagen" descr="logo AEB.jpg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095" r="16717" b="11963"/>
          <a:stretch>
            <a:fillRect/>
          </a:stretch>
        </p:blipFill>
        <p:spPr>
          <a:xfrm>
            <a:off x="2411760" y="5517232"/>
            <a:ext cx="1224136" cy="839486"/>
          </a:xfrm>
          <a:prstGeom prst="rect">
            <a:avLst/>
          </a:prstGeom>
        </p:spPr>
      </p:pic>
      <p:sp>
        <p:nvSpPr>
          <p:cNvPr id="25" name="24 CuadroTexto"/>
          <p:cNvSpPr txBox="1"/>
          <p:nvPr/>
        </p:nvSpPr>
        <p:spPr>
          <a:xfrm rot="5400000" flipV="1">
            <a:off x="179511" y="5641212"/>
            <a:ext cx="1512170" cy="40011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 smtClean="0"/>
              <a:t>Aliances</a:t>
            </a:r>
            <a:endParaRPr lang="ca-ES" sz="2000" b="1" dirty="0"/>
          </a:p>
        </p:txBody>
      </p:sp>
      <p:pic>
        <p:nvPicPr>
          <p:cNvPr id="27" name="26 Imagen" descr="Dr.Puigvert.jpg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2240" y="4869160"/>
            <a:ext cx="1656184" cy="930565"/>
          </a:xfrm>
          <a:prstGeom prst="rect">
            <a:avLst/>
          </a:prstGeom>
        </p:spPr>
      </p:pic>
      <p:pic>
        <p:nvPicPr>
          <p:cNvPr id="28" name="27 Imagen" descr="rambla prim.pn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44208" y="5805264"/>
            <a:ext cx="1124322" cy="764704"/>
          </a:xfrm>
          <a:prstGeom prst="rect">
            <a:avLst/>
          </a:prstGeom>
        </p:spPr>
      </p:pic>
      <p:pic>
        <p:nvPicPr>
          <p:cNvPr id="29" name="28 Imagen" descr="barri besós.jp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40352" y="5805264"/>
            <a:ext cx="1033513" cy="8459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441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 rot="10800000" flipV="1">
            <a:off x="0" y="980728"/>
            <a:ext cx="9144000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 smtClean="0">
                <a:solidFill>
                  <a:schemeClr val="bg1"/>
                </a:solidFill>
              </a:rPr>
              <a:t>Desenvolupament E3</a:t>
            </a:r>
            <a:endParaRPr lang="ca-ES" sz="2000" b="1" dirty="0">
              <a:solidFill>
                <a:schemeClr val="bg1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251520" y="3212976"/>
            <a:ext cx="4248472" cy="331236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4" name="13 Rectángulo"/>
          <p:cNvSpPr/>
          <p:nvPr/>
        </p:nvSpPr>
        <p:spPr>
          <a:xfrm>
            <a:off x="4860032" y="4494019"/>
            <a:ext cx="3960440" cy="20162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3" name="12 Rectángulo"/>
          <p:cNvSpPr/>
          <p:nvPr/>
        </p:nvSpPr>
        <p:spPr>
          <a:xfrm>
            <a:off x="4860032" y="2045747"/>
            <a:ext cx="3960440" cy="23042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" name="3 CuadroTexto"/>
          <p:cNvSpPr txBox="1"/>
          <p:nvPr/>
        </p:nvSpPr>
        <p:spPr>
          <a:xfrm>
            <a:off x="0" y="404664"/>
            <a:ext cx="9144000" cy="400110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ca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Projecte E3: Apoderament Energètic als centres Educatius</a:t>
            </a:r>
          </a:p>
        </p:txBody>
      </p:sp>
      <p:pic>
        <p:nvPicPr>
          <p:cNvPr id="6" name="Picture 2" descr="C:\Users\batetls\AppData\Local\Microsoft\Windows\INetCache\Content.Outlook\KFX102LW\Logotip Simposi (2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382" y="0"/>
            <a:ext cx="1523255" cy="12453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79512" y="141277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b="1" dirty="0" smtClean="0"/>
              <a:t>Per transferir coneixement de l’energia en centres d’educació secundària en base a aprendre fent</a:t>
            </a:r>
            <a:r>
              <a:rPr lang="ca-ES" dirty="0" smtClean="0"/>
              <a:t>, i que el coneixement reverteixi en </a:t>
            </a:r>
            <a:r>
              <a:rPr lang="ca-ES" b="1" dirty="0" smtClean="0"/>
              <a:t>propostes i accions que es podrien compartir amb la comunitat i/o barri</a:t>
            </a:r>
            <a:r>
              <a:rPr lang="ca-ES" dirty="0" smtClean="0"/>
              <a:t>. Hem desenvolupat el projecte:</a:t>
            </a:r>
            <a:endParaRPr lang="ca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5004048" y="2045747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/>
              <a:t>Dinàmiques formatives:</a:t>
            </a:r>
          </a:p>
          <a:p>
            <a:pPr>
              <a:buFont typeface="Arial" pitchFamily="34" charset="0"/>
              <a:buChar char="•"/>
            </a:pPr>
            <a:r>
              <a:rPr lang="ca-ES" dirty="0" smtClean="0"/>
              <a:t> Vector </a:t>
            </a:r>
            <a:r>
              <a:rPr lang="ca-ES" dirty="0" err="1" smtClean="0"/>
              <a:t>socio-econòmic</a:t>
            </a:r>
            <a:r>
              <a:rPr lang="ca-ES" dirty="0" smtClean="0"/>
              <a:t> i ambiental de l’energia</a:t>
            </a:r>
          </a:p>
          <a:p>
            <a:pPr>
              <a:buFont typeface="Arial" pitchFamily="34" charset="0"/>
              <a:buChar char="•"/>
            </a:pPr>
            <a:r>
              <a:rPr lang="ca-ES" dirty="0" smtClean="0"/>
              <a:t> Gestió de l’energia</a:t>
            </a:r>
          </a:p>
          <a:p>
            <a:pPr>
              <a:buFont typeface="Arial" pitchFamily="34" charset="0"/>
              <a:buChar char="•"/>
            </a:pPr>
            <a:r>
              <a:rPr lang="ca-ES" dirty="0" smtClean="0"/>
              <a:t> Comprensió factura energètica</a:t>
            </a:r>
          </a:p>
          <a:p>
            <a:pPr>
              <a:buFont typeface="Arial" pitchFamily="34" charset="0"/>
              <a:buChar char="•"/>
            </a:pPr>
            <a:r>
              <a:rPr lang="ca-ES" dirty="0" smtClean="0"/>
              <a:t> Arquitectura passiva de l’edifici</a:t>
            </a:r>
          </a:p>
          <a:p>
            <a:pPr>
              <a:buFont typeface="Arial" pitchFamily="34" charset="0"/>
              <a:buChar char="•"/>
            </a:pPr>
            <a:r>
              <a:rPr lang="ca-ES" dirty="0" smtClean="0"/>
              <a:t> Potencial de generació d’energia renovable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004048" y="4494019"/>
            <a:ext cx="3744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/>
              <a:t>Dinàmiques participatives:</a:t>
            </a:r>
          </a:p>
          <a:p>
            <a:pPr>
              <a:buFont typeface="Arial" pitchFamily="34" charset="0"/>
              <a:buChar char="•"/>
            </a:pPr>
            <a:r>
              <a:rPr lang="ca-ES" b="1" dirty="0" smtClean="0"/>
              <a:t> </a:t>
            </a:r>
            <a:r>
              <a:rPr lang="ca-ES" dirty="0" smtClean="0"/>
              <a:t>Anàlisi del confort tèrmic i lumínic</a:t>
            </a:r>
          </a:p>
          <a:p>
            <a:pPr>
              <a:buFont typeface="Arial" pitchFamily="34" charset="0"/>
              <a:buChar char="•"/>
            </a:pPr>
            <a:r>
              <a:rPr lang="ca-ES" dirty="0" smtClean="0"/>
              <a:t> Seguiment i avaluació dels consums</a:t>
            </a:r>
          </a:p>
          <a:p>
            <a:pPr>
              <a:buFont typeface="Arial" pitchFamily="34" charset="0"/>
              <a:buChar char="•"/>
            </a:pPr>
            <a:r>
              <a:rPr lang="ca-ES" dirty="0" smtClean="0"/>
              <a:t> Estudi de les actuacions de millora, compartint coneixement entre grups</a:t>
            </a:r>
          </a:p>
          <a:p>
            <a:pPr>
              <a:buFont typeface="Arial" pitchFamily="34" charset="0"/>
              <a:buChar char="•"/>
            </a:pPr>
            <a:r>
              <a:rPr lang="ca-ES" dirty="0" smtClean="0"/>
              <a:t> Estudi del barri i apoderament teixit comunitari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51520" y="32129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/>
              <a:t>Etapa 1: Organització</a:t>
            </a:r>
            <a:endParaRPr lang="ca-ES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251520" y="3645024"/>
            <a:ext cx="46085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/>
              <a:t>Etapa 2: Implementació</a:t>
            </a:r>
          </a:p>
          <a:p>
            <a:r>
              <a:rPr lang="ca-ES" u="sng" dirty="0" smtClean="0"/>
              <a:t>Fase inicial: </a:t>
            </a:r>
            <a:r>
              <a:rPr lang="ca-ES" dirty="0" smtClean="0"/>
              <a:t>Conferència inicial i  activitats d’aprenentatge</a:t>
            </a:r>
          </a:p>
          <a:p>
            <a:r>
              <a:rPr lang="ca-ES" u="sng" dirty="0" smtClean="0"/>
              <a:t>Fase </a:t>
            </a:r>
            <a:r>
              <a:rPr lang="ca-ES" u="sng" dirty="0" err="1" smtClean="0"/>
              <a:t>intermitja</a:t>
            </a:r>
            <a:r>
              <a:rPr lang="ca-ES" dirty="0" smtClean="0"/>
              <a:t>: Activitats d’aprenentatge, participació famílies i comunicació interna</a:t>
            </a:r>
          </a:p>
          <a:p>
            <a:r>
              <a:rPr lang="ca-ES" u="sng" dirty="0" smtClean="0"/>
              <a:t>Fase final: </a:t>
            </a:r>
            <a:r>
              <a:rPr lang="ca-ES" dirty="0" smtClean="0"/>
              <a:t>Posada en comú, comunicació interna i externa, APS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323528" y="56612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/>
              <a:t>Etapa 3:Avaluació</a:t>
            </a:r>
            <a:endParaRPr lang="ca-ES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23528" y="609329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/>
              <a:t>Etapa 4: Retorn tècnic</a:t>
            </a:r>
            <a:endParaRPr lang="ca-ES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555776" y="46531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 dirty="0"/>
          </a:p>
        </p:txBody>
      </p:sp>
    </p:spTree>
    <p:extLst>
      <p:ext uri="{BB962C8B-B14F-4D97-AF65-F5344CB8AC3E}">
        <p14:creationId xmlns="" xmlns:p14="http://schemas.microsoft.com/office/powerpoint/2010/main" val="42158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404664"/>
            <a:ext cx="9144000" cy="400110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ca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Projecte E3: Apoderament Energètic als centres Educatius</a:t>
            </a:r>
          </a:p>
        </p:txBody>
      </p:sp>
      <p:pic>
        <p:nvPicPr>
          <p:cNvPr id="8" name="Picture 2" descr="C:\Users\batetls\AppData\Local\Microsoft\Windows\INetCache\Content.Outlook\KFX102LW\Logotip Simposi (2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382" y="0"/>
            <a:ext cx="1523255" cy="12453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 rot="10800000" flipV="1">
            <a:off x="0" y="1124744"/>
            <a:ext cx="9144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 smtClean="0">
                <a:solidFill>
                  <a:schemeClr val="bg1"/>
                </a:solidFill>
              </a:rPr>
              <a:t>Aprenentatges E3</a:t>
            </a:r>
            <a:endParaRPr lang="ca-ES" sz="2000" b="1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23528" y="1988840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chemeClr val="accent3">
                    <a:lumMod val="50000"/>
                  </a:schemeClr>
                </a:solidFill>
              </a:rPr>
              <a:t>Consciència i sensibilització ambiental </a:t>
            </a:r>
            <a:r>
              <a:rPr lang="ca-ES" i="1" dirty="0" smtClean="0">
                <a:solidFill>
                  <a:schemeClr val="accent3">
                    <a:lumMod val="50000"/>
                  </a:schemeClr>
                </a:solidFill>
              </a:rPr>
              <a:t>L’energia té un gran impacte ambiental</a:t>
            </a:r>
            <a:endParaRPr lang="ca-ES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043608" y="29969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chemeClr val="accent6">
                    <a:lumMod val="75000"/>
                  </a:schemeClr>
                </a:solidFill>
              </a:rPr>
              <a:t>Mirada social de l’energia. </a:t>
            </a:r>
          </a:p>
          <a:p>
            <a:r>
              <a:rPr lang="ca-ES" i="1" dirty="0" smtClean="0">
                <a:solidFill>
                  <a:schemeClr val="accent6">
                    <a:lumMod val="75000"/>
                  </a:schemeClr>
                </a:solidFill>
              </a:rPr>
              <a:t>Tothom té accés a l’energia? Tothom fa un bon ús de l’energia?</a:t>
            </a:r>
            <a:endParaRPr lang="ca-ES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95536" y="4005064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chemeClr val="accent4">
                    <a:lumMod val="75000"/>
                  </a:schemeClr>
                </a:solidFill>
              </a:rPr>
              <a:t>Comprensió de la factura energètica</a:t>
            </a:r>
          </a:p>
          <a:p>
            <a:r>
              <a:rPr lang="ca-ES" i="1" dirty="0" smtClean="0">
                <a:solidFill>
                  <a:schemeClr val="accent4">
                    <a:lumMod val="75000"/>
                  </a:schemeClr>
                </a:solidFill>
              </a:rPr>
              <a:t>Entenem el que ens diu la factura energètica? Com a persones usuàries on podem incidir?</a:t>
            </a:r>
            <a:endParaRPr lang="ca-ES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55576" y="5805264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chemeClr val="bg2">
                    <a:lumMod val="25000"/>
                  </a:schemeClr>
                </a:solidFill>
              </a:rPr>
              <a:t>El confort es pot aconseguir sense malbaratar energia </a:t>
            </a:r>
          </a:p>
          <a:p>
            <a:r>
              <a:rPr lang="ca-ES" i="1" dirty="0" smtClean="0">
                <a:solidFill>
                  <a:schemeClr val="bg2">
                    <a:lumMod val="25000"/>
                  </a:schemeClr>
                </a:solidFill>
              </a:rPr>
              <a:t>Podem viure en confort sense malbaratar energia?</a:t>
            </a:r>
            <a:endParaRPr lang="ca-ES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012160" y="2492896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chemeClr val="accent1">
                    <a:lumMod val="75000"/>
                  </a:schemeClr>
                </a:solidFill>
              </a:rPr>
              <a:t>L’edifici és la clau </a:t>
            </a:r>
          </a:p>
          <a:p>
            <a:r>
              <a:rPr lang="ca-ES" i="1" dirty="0" smtClean="0">
                <a:solidFill>
                  <a:schemeClr val="accent1">
                    <a:lumMod val="75000"/>
                  </a:schemeClr>
                </a:solidFill>
              </a:rPr>
              <a:t>On vivim? On estudiem?</a:t>
            </a:r>
            <a:endParaRPr lang="ca-E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463480" y="162880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C00000"/>
                </a:solidFill>
              </a:rPr>
              <a:t>Compartir coneixement </a:t>
            </a:r>
          </a:p>
          <a:p>
            <a:r>
              <a:rPr lang="ca-ES" i="1" dirty="0" smtClean="0">
                <a:solidFill>
                  <a:srgbClr val="C00000"/>
                </a:solidFill>
              </a:rPr>
              <a:t>Tot allò que hem après pot ser útil per altres persones?</a:t>
            </a:r>
            <a:endParaRPr lang="ca-ES" i="1" dirty="0">
              <a:solidFill>
                <a:srgbClr val="C00000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139952" y="5013176"/>
            <a:ext cx="4211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Treballar en equip</a:t>
            </a:r>
          </a:p>
          <a:p>
            <a:r>
              <a:rPr lang="ca-E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 treball cooperatiu aporta un valor afegit</a:t>
            </a:r>
            <a:endParaRPr lang="ca-E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076056" y="3933056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chemeClr val="accent2">
                    <a:lumMod val="50000"/>
                  </a:schemeClr>
                </a:solidFill>
              </a:rPr>
              <a:t>Anàlisis dels consums elèctrics</a:t>
            </a:r>
          </a:p>
          <a:p>
            <a:r>
              <a:rPr lang="ca-ES" i="1" dirty="0" smtClean="0">
                <a:solidFill>
                  <a:schemeClr val="accent2">
                    <a:lumMod val="50000"/>
                  </a:schemeClr>
                </a:solidFill>
              </a:rPr>
              <a:t>Quan i quant consumim? Podem millorar?</a:t>
            </a:r>
            <a:endParaRPr lang="ca-ES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999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Rectángulo"/>
          <p:cNvSpPr/>
          <p:nvPr/>
        </p:nvSpPr>
        <p:spPr>
          <a:xfrm>
            <a:off x="0" y="4365104"/>
            <a:ext cx="9144000" cy="194421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0" name="19 Rectángulo"/>
          <p:cNvSpPr/>
          <p:nvPr/>
        </p:nvSpPr>
        <p:spPr>
          <a:xfrm>
            <a:off x="0" y="1772816"/>
            <a:ext cx="9144000" cy="24482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8" name="7 CuadroTexto"/>
          <p:cNvSpPr txBox="1"/>
          <p:nvPr/>
        </p:nvSpPr>
        <p:spPr>
          <a:xfrm rot="10800000" flipV="1">
            <a:off x="0" y="1124744"/>
            <a:ext cx="9144000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 smtClean="0">
                <a:solidFill>
                  <a:schemeClr val="bg1"/>
                </a:solidFill>
              </a:rPr>
              <a:t>Aprenentatge i servei de l’E3</a:t>
            </a:r>
            <a:endParaRPr lang="ca-ES" sz="2000" b="1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404664"/>
            <a:ext cx="9144000" cy="400110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ca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Projecte E3: Apoderament Energètic als centres Educatius</a:t>
            </a:r>
          </a:p>
        </p:txBody>
      </p:sp>
      <p:pic>
        <p:nvPicPr>
          <p:cNvPr id="6" name="Picture 2" descr="C:\Users\batetls\AppData\Local\Microsoft\Windows\INetCache\Content.Outlook\KFX102LW\Logotip Simposi (2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382" y="0"/>
            <a:ext cx="1523255" cy="12453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251520" y="1916832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/>
              <a:t>Auditoria energètica a casa:</a:t>
            </a:r>
          </a:p>
          <a:p>
            <a:pPr lvl="0"/>
            <a:r>
              <a:rPr lang="ca-ES" dirty="0" smtClean="0"/>
              <a:t>S'ha realitzat un monitor energètic i s'ha instal·lat a les llars de l'alumnat. </a:t>
            </a:r>
            <a:endParaRPr lang="es-ES" dirty="0" smtClean="0"/>
          </a:p>
        </p:txBody>
      </p:sp>
      <p:sp>
        <p:nvSpPr>
          <p:cNvPr id="11" name="10 CuadroTexto"/>
          <p:cNvSpPr txBox="1"/>
          <p:nvPr/>
        </p:nvSpPr>
        <p:spPr>
          <a:xfrm>
            <a:off x="3707904" y="299695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u="sng" dirty="0" smtClean="0"/>
              <a:t>Qui:  </a:t>
            </a:r>
            <a:r>
              <a:rPr lang="ca-ES" dirty="0" smtClean="0"/>
              <a:t>Alumnat Medi ambient i electricitat </a:t>
            </a:r>
            <a:endParaRPr lang="ca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707904" y="1988840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u="sng" dirty="0" smtClean="0"/>
              <a:t>Objectius: </a:t>
            </a:r>
            <a:r>
              <a:rPr lang="ca-ES" dirty="0" smtClean="0"/>
              <a:t>Avaluar el consum elèctric de les llars per poder estudiar possibles millores d’eficiència i apoderar a la família.</a:t>
            </a:r>
            <a:endParaRPr lang="ca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707904" y="3501008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u="sng" dirty="0" smtClean="0"/>
              <a:t>A qui</a:t>
            </a:r>
            <a:r>
              <a:rPr lang="ca-ES" dirty="0" smtClean="0"/>
              <a:t>: A les famílies voluntàries sol·licitants d’auditoria energètica</a:t>
            </a:r>
            <a:endParaRPr lang="ca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23528" y="4437112"/>
            <a:ext cx="3096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/>
              <a:t>L’agent energètic del barri:</a:t>
            </a:r>
          </a:p>
          <a:p>
            <a:pPr lvl="0"/>
            <a:r>
              <a:rPr lang="ca-ES" dirty="0" smtClean="0"/>
              <a:t>Voluntat d’oferir assessorament energètic al veïnat amb la possibilitat de </a:t>
            </a:r>
            <a:r>
              <a:rPr lang="ca-ES" dirty="0" err="1" smtClean="0"/>
              <a:t>monitorització</a:t>
            </a:r>
            <a:r>
              <a:rPr lang="ca-ES" dirty="0" smtClean="0"/>
              <a:t>  de consums elèctrics</a:t>
            </a:r>
            <a:endParaRPr lang="es-ES" dirty="0" smtClean="0"/>
          </a:p>
        </p:txBody>
      </p:sp>
      <p:sp>
        <p:nvSpPr>
          <p:cNvPr id="16" name="15 CuadroTexto"/>
          <p:cNvSpPr txBox="1"/>
          <p:nvPr/>
        </p:nvSpPr>
        <p:spPr>
          <a:xfrm>
            <a:off x="3707904" y="4437112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u="sng" dirty="0" smtClean="0"/>
              <a:t>Objectius: </a:t>
            </a:r>
            <a:r>
              <a:rPr lang="ca-ES" dirty="0" smtClean="0"/>
              <a:t>Divulgar i apoderar el veïnat en termes energètics</a:t>
            </a:r>
            <a:endParaRPr lang="ca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779912" y="515719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u="sng" dirty="0" smtClean="0"/>
              <a:t>Qui:  </a:t>
            </a:r>
            <a:r>
              <a:rPr lang="ca-ES" dirty="0" smtClean="0"/>
              <a:t>Alumnat Medi ambient i electricitat </a:t>
            </a:r>
            <a:endParaRPr lang="ca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779912" y="566124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u="sng" dirty="0" smtClean="0"/>
              <a:t>A qui</a:t>
            </a:r>
            <a:r>
              <a:rPr lang="ca-ES" dirty="0" smtClean="0"/>
              <a:t>: A les famílies del barri</a:t>
            </a:r>
            <a:endParaRPr lang="ca-ES" dirty="0"/>
          </a:p>
        </p:txBody>
      </p:sp>
      <p:pic>
        <p:nvPicPr>
          <p:cNvPr id="19" name="18 Imagen" descr="rambla prim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40352" y="5877272"/>
            <a:ext cx="1124322" cy="7647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0171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Rectángulo"/>
          <p:cNvSpPr/>
          <p:nvPr/>
        </p:nvSpPr>
        <p:spPr>
          <a:xfrm>
            <a:off x="0" y="4581128"/>
            <a:ext cx="9144000" cy="18722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9" name="18 Rectángulo"/>
          <p:cNvSpPr/>
          <p:nvPr/>
        </p:nvSpPr>
        <p:spPr>
          <a:xfrm>
            <a:off x="0" y="1772816"/>
            <a:ext cx="9144000" cy="26642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8" name="7 CuadroTexto"/>
          <p:cNvSpPr txBox="1"/>
          <p:nvPr/>
        </p:nvSpPr>
        <p:spPr>
          <a:xfrm rot="10800000" flipV="1">
            <a:off x="0" y="1124744"/>
            <a:ext cx="9144000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 smtClean="0">
                <a:solidFill>
                  <a:schemeClr val="bg1"/>
                </a:solidFill>
              </a:rPr>
              <a:t>Aprenentatge i servei de l’E3</a:t>
            </a:r>
            <a:endParaRPr lang="ca-ES" sz="2000" b="1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404664"/>
            <a:ext cx="9144000" cy="400110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ca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Projecte E3: Apoderament Energètic als centres Educatius</a:t>
            </a:r>
          </a:p>
        </p:txBody>
      </p:sp>
      <p:pic>
        <p:nvPicPr>
          <p:cNvPr id="6" name="Picture 2" descr="C:\Users\batetls\AppData\Local\Microsoft\Windows\INetCache\Content.Outlook\KFX102LW\Logotip Simposi (2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382" y="0"/>
            <a:ext cx="1523255" cy="12453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251520" y="1772816"/>
            <a:ext cx="30963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/>
              <a:t>Consciència energètica:</a:t>
            </a:r>
          </a:p>
          <a:p>
            <a:pPr lvl="0"/>
            <a:r>
              <a:rPr lang="ca-ES" dirty="0" smtClean="0"/>
              <a:t>Simulació un punt d'atenció energètica, sent l'alumnat les persones tècniques i el professorat figura les famílies usuàries. Es planteja a l'alumnat diverses situacions energètiques concretes, les quals sol·liciten una resposta.</a:t>
            </a:r>
            <a:endParaRPr lang="es-ES" dirty="0" smtClean="0"/>
          </a:p>
        </p:txBody>
      </p:sp>
      <p:sp>
        <p:nvSpPr>
          <p:cNvPr id="11" name="10 CuadroTexto"/>
          <p:cNvSpPr txBox="1"/>
          <p:nvPr/>
        </p:nvSpPr>
        <p:spPr>
          <a:xfrm>
            <a:off x="3707904" y="2852936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u="sng" dirty="0" smtClean="0"/>
              <a:t>Qui:  </a:t>
            </a:r>
            <a:r>
              <a:rPr lang="ca-ES" dirty="0" smtClean="0"/>
              <a:t>Alumnat de 3er </a:t>
            </a:r>
            <a:r>
              <a:rPr lang="ca-ES" dirty="0" err="1" smtClean="0"/>
              <a:t>d’ESO</a:t>
            </a:r>
            <a:endParaRPr lang="ca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707904" y="1844824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u="sng" dirty="0" smtClean="0"/>
              <a:t>Objectius: </a:t>
            </a:r>
            <a:r>
              <a:rPr lang="ca-ES" dirty="0" smtClean="0"/>
              <a:t>Conscienciació de la importància de la despesa energètica i com aquesta té una relació directa amb la situació </a:t>
            </a:r>
            <a:r>
              <a:rPr lang="ca-ES" dirty="0" err="1" smtClean="0"/>
              <a:t>socio-econòmica</a:t>
            </a:r>
            <a:r>
              <a:rPr lang="ca-ES" dirty="0" smtClean="0"/>
              <a:t> familiar.</a:t>
            </a:r>
            <a:endParaRPr lang="ca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707904" y="335699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u="sng" dirty="0" smtClean="0"/>
              <a:t>A qui</a:t>
            </a:r>
            <a:r>
              <a:rPr lang="ca-ES" dirty="0" smtClean="0"/>
              <a:t>: Alumnat i professorat d’altres cursos</a:t>
            </a:r>
            <a:endParaRPr lang="ca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51520" y="4581128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/>
              <a:t>Potencial renovable:</a:t>
            </a:r>
          </a:p>
          <a:p>
            <a:pPr lvl="0"/>
            <a:r>
              <a:rPr lang="ca-ES" dirty="0" smtClean="0"/>
              <a:t>En el marc d’un treball de recerca de 1r Batxillerat, s'analitzen les dades recollides a través del monitor elèctric i s'avalua la instal·lació de fotovoltaica.</a:t>
            </a:r>
            <a:endParaRPr lang="es-ES" dirty="0" smtClean="0"/>
          </a:p>
        </p:txBody>
      </p:sp>
      <p:sp>
        <p:nvSpPr>
          <p:cNvPr id="16" name="15 CuadroTexto"/>
          <p:cNvSpPr txBox="1"/>
          <p:nvPr/>
        </p:nvSpPr>
        <p:spPr>
          <a:xfrm>
            <a:off x="3707904" y="4582869"/>
            <a:ext cx="5436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a-ES" u="sng" dirty="0" smtClean="0"/>
              <a:t>Objectius: </a:t>
            </a:r>
            <a:r>
              <a:rPr lang="ca-ES" dirty="0" smtClean="0"/>
              <a:t>Avaluar dades de consum i evidències sobre la necessitat de la instal·lació de plaques fotovoltaiques al centre.</a:t>
            </a:r>
            <a:endParaRPr lang="es-ES" dirty="0" smtClean="0"/>
          </a:p>
          <a:p>
            <a:endParaRPr lang="ca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779912" y="543593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u="sng" dirty="0" smtClean="0"/>
              <a:t>Qui:  </a:t>
            </a:r>
            <a:r>
              <a:rPr lang="ca-ES" dirty="0" smtClean="0"/>
              <a:t>Alumnat 1er de </a:t>
            </a:r>
            <a:r>
              <a:rPr lang="ca-ES" dirty="0" smtClean="0"/>
              <a:t>Batxillerat</a:t>
            </a:r>
            <a:endParaRPr lang="ca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779912" y="579597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u="sng" dirty="0" smtClean="0"/>
              <a:t>A qui</a:t>
            </a:r>
            <a:r>
              <a:rPr lang="ca-ES" dirty="0" smtClean="0"/>
              <a:t>: Centre </a:t>
            </a:r>
            <a:endParaRPr lang="ca-ES" dirty="0"/>
          </a:p>
        </p:txBody>
      </p:sp>
      <p:pic>
        <p:nvPicPr>
          <p:cNvPr id="20" name="19 Imagen" descr="Dr.Puigvert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87816" y="5661248"/>
            <a:ext cx="1656184" cy="9305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0171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Rectángulo"/>
          <p:cNvSpPr/>
          <p:nvPr/>
        </p:nvSpPr>
        <p:spPr>
          <a:xfrm>
            <a:off x="0" y="4509120"/>
            <a:ext cx="9144000" cy="21602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0" name="19 Rectángulo"/>
          <p:cNvSpPr/>
          <p:nvPr/>
        </p:nvSpPr>
        <p:spPr>
          <a:xfrm>
            <a:off x="0" y="1700808"/>
            <a:ext cx="9144000" cy="26642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8" name="7 CuadroTexto"/>
          <p:cNvSpPr txBox="1"/>
          <p:nvPr/>
        </p:nvSpPr>
        <p:spPr>
          <a:xfrm rot="10800000" flipV="1">
            <a:off x="0" y="1124744"/>
            <a:ext cx="9144000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 smtClean="0">
                <a:solidFill>
                  <a:schemeClr val="bg1"/>
                </a:solidFill>
              </a:rPr>
              <a:t>Aprenentatge i servei de l’E3</a:t>
            </a:r>
            <a:endParaRPr lang="ca-ES" sz="2000" b="1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404664"/>
            <a:ext cx="9144000" cy="400110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ca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Projecte E3: Apoderament Energètic als centres Educatius</a:t>
            </a:r>
          </a:p>
        </p:txBody>
      </p:sp>
      <p:pic>
        <p:nvPicPr>
          <p:cNvPr id="6" name="Picture 2" descr="C:\Users\batetls\AppData\Local\Microsoft\Windows\INetCache\Content.Outlook\KFX102LW\Logotip Simposi (2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382" y="0"/>
            <a:ext cx="1523255" cy="12453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251520" y="1772816"/>
            <a:ext cx="30963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err="1" smtClean="0"/>
              <a:t>Senyalètica</a:t>
            </a:r>
            <a:r>
              <a:rPr lang="ca-ES" b="1" dirty="0" smtClean="0"/>
              <a:t> A+++:</a:t>
            </a:r>
          </a:p>
          <a:p>
            <a:pPr lvl="0"/>
            <a:r>
              <a:rPr lang="ca-ES" dirty="0" smtClean="0"/>
              <a:t>Campanya de sensibilització en la que s’anirà etiquetant totes aquelles accions de millora energètica que es duguin a terme. Fent visibles totes aquelles accions en zones del centre que impliquin un estalvi i una millora del confort.</a:t>
            </a:r>
            <a:endParaRPr lang="es-ES" dirty="0" smtClean="0"/>
          </a:p>
        </p:txBody>
      </p:sp>
      <p:sp>
        <p:nvSpPr>
          <p:cNvPr id="11" name="10 CuadroTexto"/>
          <p:cNvSpPr txBox="1"/>
          <p:nvPr/>
        </p:nvSpPr>
        <p:spPr>
          <a:xfrm>
            <a:off x="3707904" y="2852936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u="sng" dirty="0" smtClean="0"/>
              <a:t>Qui:  </a:t>
            </a:r>
            <a:r>
              <a:rPr lang="ca-ES" dirty="0" smtClean="0"/>
              <a:t>Alumnat Batxillerat</a:t>
            </a:r>
            <a:endParaRPr lang="ca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707904" y="184482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u="sng" dirty="0" smtClean="0"/>
              <a:t>Objectius: </a:t>
            </a:r>
            <a:r>
              <a:rPr lang="ca-ES" dirty="0" smtClean="0"/>
              <a:t>Visibilitzar els canvis generats a través d'un estudi energètic i una conscienciació..</a:t>
            </a:r>
            <a:endParaRPr lang="ca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707904" y="335699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u="sng" dirty="0" smtClean="0"/>
              <a:t>A qui</a:t>
            </a:r>
            <a:r>
              <a:rPr lang="ca-ES" dirty="0" smtClean="0"/>
              <a:t>: Alumnat i professorat d’altres cursos</a:t>
            </a:r>
            <a:endParaRPr lang="ca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51520" y="4581128"/>
            <a:ext cx="33123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/>
              <a:t>Tallers apoderament energètic:</a:t>
            </a:r>
          </a:p>
          <a:p>
            <a:pPr lvl="0"/>
            <a:r>
              <a:rPr lang="ca-ES" dirty="0" smtClean="0"/>
              <a:t>Els tallers es centren en explicar la factura elèctrica i millora d’hàbits de consum. </a:t>
            </a:r>
            <a:endParaRPr lang="es-ES" dirty="0" smtClean="0"/>
          </a:p>
          <a:p>
            <a:r>
              <a:rPr lang="ca-ES" dirty="0" smtClean="0"/>
              <a:t>S’ofereix  la possibilitat de fer ús d'un dels monitors energètics elaborats per l'alumnat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707904" y="4582869"/>
            <a:ext cx="5436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a-ES" u="sng" dirty="0" smtClean="0"/>
              <a:t>Objectius: </a:t>
            </a:r>
            <a:r>
              <a:rPr lang="ca-ES" dirty="0" smtClean="0"/>
              <a:t>Compartir el coneixement adquirit durant el treball del projecte E3 i apoderar a les famílies del barri</a:t>
            </a:r>
            <a:endParaRPr lang="es-ES" dirty="0" smtClean="0"/>
          </a:p>
          <a:p>
            <a:endParaRPr lang="ca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779912" y="543593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u="sng" dirty="0" smtClean="0"/>
              <a:t>Qui:  </a:t>
            </a:r>
            <a:r>
              <a:rPr lang="ca-ES" dirty="0" smtClean="0"/>
              <a:t>Alumnat Batxillerat</a:t>
            </a:r>
            <a:endParaRPr lang="ca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779912" y="579597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u="sng" dirty="0" smtClean="0"/>
              <a:t>A qui</a:t>
            </a:r>
            <a:r>
              <a:rPr lang="ca-ES" dirty="0" smtClean="0"/>
              <a:t>: Famílies del barri</a:t>
            </a:r>
            <a:endParaRPr lang="ca-ES" dirty="0"/>
          </a:p>
        </p:txBody>
      </p:sp>
      <p:pic>
        <p:nvPicPr>
          <p:cNvPr id="19" name="18 Imagen" descr="barri besós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40352" y="5805264"/>
            <a:ext cx="1033513" cy="8459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0171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Elipse"/>
          <p:cNvSpPr/>
          <p:nvPr/>
        </p:nvSpPr>
        <p:spPr>
          <a:xfrm>
            <a:off x="6660232" y="1772816"/>
            <a:ext cx="1296144" cy="12241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7" name="16 Elipse"/>
          <p:cNvSpPr/>
          <p:nvPr/>
        </p:nvSpPr>
        <p:spPr>
          <a:xfrm>
            <a:off x="4932040" y="2492896"/>
            <a:ext cx="1296144" cy="122413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6" name="15 Elipse"/>
          <p:cNvSpPr/>
          <p:nvPr/>
        </p:nvSpPr>
        <p:spPr>
          <a:xfrm>
            <a:off x="5580112" y="1412776"/>
            <a:ext cx="1296144" cy="1224136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5" name="14 Elipse"/>
          <p:cNvSpPr/>
          <p:nvPr/>
        </p:nvSpPr>
        <p:spPr>
          <a:xfrm>
            <a:off x="4211960" y="1628800"/>
            <a:ext cx="1296144" cy="122413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4" name="13 Elipse"/>
          <p:cNvSpPr/>
          <p:nvPr/>
        </p:nvSpPr>
        <p:spPr>
          <a:xfrm>
            <a:off x="3131840" y="2132856"/>
            <a:ext cx="12241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7" name="6 CuadroTexto"/>
          <p:cNvSpPr txBox="1"/>
          <p:nvPr/>
        </p:nvSpPr>
        <p:spPr>
          <a:xfrm rot="10800000" flipV="1">
            <a:off x="0" y="1124744"/>
            <a:ext cx="9144000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 smtClean="0">
                <a:solidFill>
                  <a:schemeClr val="bg1"/>
                </a:solidFill>
              </a:rPr>
              <a:t>No volem marxar sense dir que....</a:t>
            </a:r>
            <a:endParaRPr lang="ca-ES" sz="2000" b="1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404664"/>
            <a:ext cx="9144000" cy="400110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ca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Projecte E3: Apoderament Energètic als centres Educatius</a:t>
            </a:r>
          </a:p>
        </p:txBody>
      </p:sp>
      <p:pic>
        <p:nvPicPr>
          <p:cNvPr id="4" name="Picture 2" descr="C:\Users\batetls\AppData\Local\Microsoft\Windows\INetCache\Content.Outlook\KFX102LW\Logotip Simposi (2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382" y="0"/>
            <a:ext cx="1523255" cy="12453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323528" y="170080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Per part de l’equip tècnic: </a:t>
            </a:r>
            <a:endParaRPr lang="ca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3131840" y="25649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Satisfacció</a:t>
            </a:r>
            <a:endParaRPr lang="ca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4139952" y="20608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Aprenentatge</a:t>
            </a:r>
            <a:endParaRPr lang="ca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948264" y="22048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Reptes</a:t>
            </a:r>
            <a:endParaRPr lang="ca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580112" y="18448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Consciència</a:t>
            </a:r>
            <a:endParaRPr lang="ca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48064" y="292494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Millora</a:t>
            </a:r>
            <a:endParaRPr lang="ca-E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23528" y="458112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Per part del centre : </a:t>
            </a:r>
            <a:endParaRPr lang="ca-ES" dirty="0"/>
          </a:p>
        </p:txBody>
      </p:sp>
    </p:spTree>
    <p:extLst>
      <p:ext uri="{BB962C8B-B14F-4D97-AF65-F5344CB8AC3E}">
        <p14:creationId xmlns="" xmlns:p14="http://schemas.microsoft.com/office/powerpoint/2010/main" val="38937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798</Words>
  <Application>Microsoft Office PowerPoint</Application>
  <PresentationFormat>Presentación en pantalla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l'Office</vt:lpstr>
      <vt:lpstr>   Equip tècnic:   Equip impulsor:     Centres participants: Institut Dr.Puigvert           Institut Rambla Prim           Institut Barri Besós   Projecte E3: Apoderament Energètic als centres Educatius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Diputació de Barcelona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entitat/centre educatiu   Títol de l’experiència d’ApS/SCamb</dc:title>
  <dc:creator>batetls</dc:creator>
  <cp:lastModifiedBy>Clara</cp:lastModifiedBy>
  <cp:revision>49</cp:revision>
  <dcterms:created xsi:type="dcterms:W3CDTF">2019-07-03T07:39:03Z</dcterms:created>
  <dcterms:modified xsi:type="dcterms:W3CDTF">2019-07-10T09:42:55Z</dcterms:modified>
</cp:coreProperties>
</file>