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99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/>
              <a:t>Feu clic aquí per editar l'estil de subtítols del patró.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8196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09586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616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27651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290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3086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6086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1838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382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2079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/>
              <a:t>Feu clic aquí per editar estils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6790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8A40F-1A03-4E12-865B-2B5F0D1266CC}" type="datetimeFigureOut">
              <a:rPr lang="ca-ES" smtClean="0"/>
              <a:t>18/7/2019</a:t>
            </a:fld>
            <a:endParaRPr lang="ca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5E157-3922-44B4-8134-AD1462637BE8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84734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atetls\AppData\Local\Microsoft\Windows\INetCache\Content.Outlook\KFX102LW\Encapçalament Simpo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60155" cy="8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31E6237-23B0-4606-ABA5-76481A3D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6752"/>
            <a:ext cx="9144000" cy="5145024"/>
          </a:xfrm>
          <a:prstGeom prst="rect">
            <a:avLst/>
          </a:prstGeom>
        </p:spPr>
      </p:pic>
      <p:sp>
        <p:nvSpPr>
          <p:cNvPr id="4" name="Títol 3"/>
          <p:cNvSpPr>
            <a:spLocks noGrp="1"/>
          </p:cNvSpPr>
          <p:nvPr>
            <p:ph type="ctrTitle"/>
          </p:nvPr>
        </p:nvSpPr>
        <p:spPr>
          <a:xfrm>
            <a:off x="685800" y="3429000"/>
            <a:ext cx="7772400" cy="3240359"/>
          </a:xfrm>
        </p:spPr>
        <p:txBody>
          <a:bodyPr>
            <a:normAutofit/>
          </a:bodyPr>
          <a:lstStyle/>
          <a:p>
            <a:r>
              <a:rPr lang="ca-E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Associació Hàbitats</a:t>
            </a:r>
            <a:br>
              <a:rPr lang="ca-E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a-E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Projecte Rius</a:t>
            </a:r>
            <a:br>
              <a:rPr lang="ca-ES" dirty="0">
                <a:solidFill>
                  <a:srgbClr val="FFFF00"/>
                </a:solidFill>
              </a:rPr>
            </a:br>
            <a:endParaRPr lang="ca-E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0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D540C050-66B5-49FA-AC8D-5B7E28745C1D}"/>
              </a:ext>
            </a:extLst>
          </p:cNvPr>
          <p:cNvSpPr/>
          <p:nvPr/>
        </p:nvSpPr>
        <p:spPr>
          <a:xfrm>
            <a:off x="-10398" y="6460526"/>
            <a:ext cx="9144000" cy="416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050" name="Picture 2" descr="C:\Users\batetls\AppData\Local\Microsoft\Windows\INetCache\Content.Outlook\KFX102LW\Logotip Simpos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82" y="0"/>
            <a:ext cx="1523255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2D96F9-AD16-4D38-A72F-BBCF83DD8C3D}"/>
              </a:ext>
            </a:extLst>
          </p:cNvPr>
          <p:cNvSpPr txBox="1"/>
          <p:nvPr/>
        </p:nvSpPr>
        <p:spPr>
          <a:xfrm>
            <a:off x="531973" y="388727"/>
            <a:ext cx="2159915" cy="400110"/>
          </a:xfrm>
          <a:prstGeom prst="rect">
            <a:avLst/>
          </a:prstGeom>
          <a:noFill/>
          <a:ln>
            <a:solidFill>
              <a:srgbClr val="70AD47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9336"/>
                </a:solidFill>
                <a:effectLst/>
                <a:uLnTx/>
                <a:uFillTx/>
                <a:latin typeface="Century Gothic"/>
                <a:ea typeface="Century Gothic" charset="0"/>
                <a:cs typeface="Century Gothic" charset="0"/>
              </a:rPr>
              <a:t>El </a:t>
            </a:r>
            <a:r>
              <a:rPr kumimoji="0" lang="ca-ES" sz="2000" b="1" i="0" u="none" strike="noStrike" kern="0" cap="none" spc="0" normalizeH="0" baseline="0" noProof="0" dirty="0">
                <a:ln>
                  <a:noFill/>
                </a:ln>
                <a:solidFill>
                  <a:srgbClr val="009336"/>
                </a:solidFill>
                <a:effectLst/>
                <a:uLnTx/>
                <a:uFillTx/>
                <a:latin typeface="Century Gothic" charset="0"/>
                <a:ea typeface="Century Gothic" charset="0"/>
                <a:cs typeface="Century Gothic" charset="0"/>
              </a:rPr>
              <a:t>Projecte Rius</a:t>
            </a:r>
          </a:p>
        </p:txBody>
      </p:sp>
      <p:sp>
        <p:nvSpPr>
          <p:cNvPr id="6" name="4 CuadroTexto">
            <a:extLst>
              <a:ext uri="{FF2B5EF4-FFF2-40B4-BE49-F238E27FC236}">
                <a16:creationId xmlns:a16="http://schemas.microsoft.com/office/drawing/2014/main" id="{6FDE8594-1AD1-4254-87A9-9FA5F8DAC301}"/>
              </a:ext>
            </a:extLst>
          </p:cNvPr>
          <p:cNvSpPr txBox="1"/>
          <p:nvPr/>
        </p:nvSpPr>
        <p:spPr>
          <a:xfrm>
            <a:off x="358992" y="886680"/>
            <a:ext cx="6590828" cy="19869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Únic projecte d’anàlisi de </a:t>
            </a:r>
            <a:r>
              <a:rPr lang="ca-ES" sz="1600" b="1" dirty="0">
                <a:solidFill>
                  <a:schemeClr val="bg1">
                    <a:lumMod val="50000"/>
                  </a:schemeClr>
                </a:solidFill>
              </a:rPr>
              <a:t>l’estat dels rius basat en el voluntariat a Catalunya</a:t>
            </a: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Seguiments de </a:t>
            </a:r>
            <a:r>
              <a:rPr lang="ca-ES" sz="1600" b="1" dirty="0">
                <a:solidFill>
                  <a:schemeClr val="bg1">
                    <a:lumMod val="50000"/>
                  </a:schemeClr>
                </a:solidFill>
              </a:rPr>
              <a:t>trams de riu de 500 metres </a:t>
            </a: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escollits pels participants mateixos.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ca-ES" sz="1600" b="1" dirty="0">
                <a:solidFill>
                  <a:schemeClr val="bg1">
                    <a:lumMod val="50000"/>
                  </a:schemeClr>
                </a:solidFill>
              </a:rPr>
              <a:t>inspeccions l’any </a:t>
            </a: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(primavera i tardor).</a:t>
            </a:r>
          </a:p>
          <a:p>
            <a:pPr marL="285750" indent="-285750">
              <a:lnSpc>
                <a:spcPct val="130000"/>
              </a:lnSpc>
              <a:buFont typeface="Arial"/>
              <a:buChar char="•"/>
            </a:pP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Metodologia pròpia desenvolupada per la </a:t>
            </a:r>
            <a:r>
              <a:rPr lang="ca-ES" sz="1600" b="1" dirty="0">
                <a:solidFill>
                  <a:schemeClr val="bg1">
                    <a:lumMod val="50000"/>
                  </a:schemeClr>
                </a:solidFill>
              </a:rPr>
              <a:t>Universitat de Barcelona</a:t>
            </a:r>
            <a:r>
              <a:rPr lang="ca-ES" sz="16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9" name="Picture 2" descr="C:\Users\grups\Dropbox\Dropbox\Associacio Hàbitats\Fotos\FOTOS MUSEU CIÈNCIES NATURALS\calders4.jpg">
            <a:extLst>
              <a:ext uri="{FF2B5EF4-FFF2-40B4-BE49-F238E27FC236}">
                <a16:creationId xmlns:a16="http://schemas.microsoft.com/office/drawing/2014/main" id="{A6276990-EE0D-4F66-9092-D913754C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6" y="4220938"/>
            <a:ext cx="2704214" cy="202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grups\Desktop\DISSENY i PSP\fotos inspeccions\DSC08952.jpg">
            <a:extLst>
              <a:ext uri="{FF2B5EF4-FFF2-40B4-BE49-F238E27FC236}">
                <a16:creationId xmlns:a16="http://schemas.microsoft.com/office/drawing/2014/main" id="{D65F31A5-5ECB-4B72-85BC-75B9E6F79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5" b="2933"/>
          <a:stretch/>
        </p:blipFill>
        <p:spPr bwMode="auto">
          <a:xfrm>
            <a:off x="2579131" y="4223009"/>
            <a:ext cx="3887847" cy="202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6 Imagen">
            <a:extLst>
              <a:ext uri="{FF2B5EF4-FFF2-40B4-BE49-F238E27FC236}">
                <a16:creationId xmlns:a16="http://schemas.microsoft.com/office/drawing/2014/main" id="{3FBAE74C-7D41-4AE0-BE5E-0B8B65C22A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978" y="4223009"/>
            <a:ext cx="2679280" cy="20240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8029112-4D2D-402B-A9D6-104D251088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6552908"/>
            <a:ext cx="1579001" cy="231668"/>
          </a:xfrm>
          <a:prstGeom prst="rect">
            <a:avLst/>
          </a:prstGeom>
        </p:spPr>
      </p:pic>
      <p:sp>
        <p:nvSpPr>
          <p:cNvPr id="17" name="Rectángulo 34">
            <a:extLst>
              <a:ext uri="{FF2B5EF4-FFF2-40B4-BE49-F238E27FC236}">
                <a16:creationId xmlns:a16="http://schemas.microsoft.com/office/drawing/2014/main" id="{15070E3A-017A-44C9-AB71-56580B5639CB}"/>
              </a:ext>
            </a:extLst>
          </p:cNvPr>
          <p:cNvSpPr/>
          <p:nvPr/>
        </p:nvSpPr>
        <p:spPr>
          <a:xfrm>
            <a:off x="3492042" y="2959184"/>
            <a:ext cx="2159915" cy="936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sz="1600" b="1" dirty="0">
                <a:solidFill>
                  <a:srgbClr val="FFFFFF"/>
                </a:solidFill>
                <a:latin typeface="Century Gothic"/>
                <a:cs typeface="Century Gothic"/>
              </a:rPr>
              <a:t>168</a:t>
            </a:r>
            <a:r>
              <a:rPr lang="ca-ES" sz="1600" b="1" dirty="0">
                <a:solidFill>
                  <a:srgbClr val="FFFFFF"/>
                </a:solidFill>
              </a:rPr>
              <a:t> </a:t>
            </a:r>
            <a:r>
              <a:rPr lang="ca-ES" sz="1600" dirty="0">
                <a:solidFill>
                  <a:srgbClr val="FFFFFF"/>
                </a:solidFill>
              </a:rPr>
              <a:t>trams de riu analitzats </a:t>
            </a:r>
          </a:p>
          <a:p>
            <a:pPr algn="ctr">
              <a:lnSpc>
                <a:spcPct val="120000"/>
              </a:lnSpc>
            </a:pPr>
            <a:r>
              <a:rPr lang="ca-ES" sz="1600" dirty="0">
                <a:solidFill>
                  <a:srgbClr val="FFFFFF"/>
                </a:solidFill>
              </a:rPr>
              <a:t>(84 km de riu)*</a:t>
            </a:r>
          </a:p>
        </p:txBody>
      </p:sp>
      <p:sp>
        <p:nvSpPr>
          <p:cNvPr id="18" name="Rectángulo 1">
            <a:extLst>
              <a:ext uri="{FF2B5EF4-FFF2-40B4-BE49-F238E27FC236}">
                <a16:creationId xmlns:a16="http://schemas.microsoft.com/office/drawing/2014/main" id="{D0613D27-252F-486B-B7E4-3C22E5A8733A}"/>
              </a:ext>
            </a:extLst>
          </p:cNvPr>
          <p:cNvSpPr/>
          <p:nvPr/>
        </p:nvSpPr>
        <p:spPr>
          <a:xfrm>
            <a:off x="324744" y="2961000"/>
            <a:ext cx="2159915" cy="936000"/>
          </a:xfrm>
          <a:prstGeom prst="rect">
            <a:avLst/>
          </a:prstGeom>
          <a:solidFill>
            <a:srgbClr val="4BACC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157</a:t>
            </a:r>
            <a:r>
              <a: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grups de voluntaris </a:t>
            </a:r>
          </a:p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4.259 participants* </a:t>
            </a:r>
          </a:p>
        </p:txBody>
      </p:sp>
      <p:sp>
        <p:nvSpPr>
          <p:cNvPr id="19" name="Rectángulo 33">
            <a:extLst>
              <a:ext uri="{FF2B5EF4-FFF2-40B4-BE49-F238E27FC236}">
                <a16:creationId xmlns:a16="http://schemas.microsoft.com/office/drawing/2014/main" id="{26D123BF-D3C8-49DC-8507-86F36CEE3D40}"/>
              </a:ext>
            </a:extLst>
          </p:cNvPr>
          <p:cNvSpPr/>
          <p:nvPr/>
        </p:nvSpPr>
        <p:spPr>
          <a:xfrm>
            <a:off x="6544382" y="2957368"/>
            <a:ext cx="2160000" cy="936000"/>
          </a:xfrm>
          <a:prstGeom prst="rect">
            <a:avLst/>
          </a:prstGeo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ca-ES" sz="1600" dirty="0">
                <a:solidFill>
                  <a:srgbClr val="FFFFFF"/>
                </a:solidFill>
              </a:rPr>
              <a:t>257 inspeccions </a:t>
            </a:r>
          </a:p>
          <a:p>
            <a:pPr algn="ctr">
              <a:lnSpc>
                <a:spcPct val="125000"/>
              </a:lnSpc>
            </a:pPr>
            <a:r>
              <a:rPr lang="ca-ES" sz="1600" dirty="0">
                <a:solidFill>
                  <a:srgbClr val="FFFFFF"/>
                </a:solidFill>
              </a:rPr>
              <a:t> rebudes*</a:t>
            </a:r>
            <a:r>
              <a:rPr lang="ca-ES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0E62F01-B27F-463B-9A2E-4A99CCBDAE30}"/>
              </a:ext>
            </a:extLst>
          </p:cNvPr>
          <p:cNvSpPr txBox="1"/>
          <p:nvPr/>
        </p:nvSpPr>
        <p:spPr>
          <a:xfrm>
            <a:off x="7359403" y="3893368"/>
            <a:ext cx="1459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400" dirty="0">
                <a:solidFill>
                  <a:schemeClr val="bg1">
                    <a:lumMod val="50000"/>
                  </a:schemeClr>
                </a:solidFill>
              </a:rPr>
              <a:t>* Dades 2018</a:t>
            </a:r>
          </a:p>
        </p:txBody>
      </p:sp>
    </p:spTree>
    <p:extLst>
      <p:ext uri="{BB962C8B-B14F-4D97-AF65-F5344CB8AC3E}">
        <p14:creationId xmlns:p14="http://schemas.microsoft.com/office/powerpoint/2010/main" val="3944417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tetls\AppData\Local\Microsoft\Windows\INetCache\Content.Outlook\KFX102LW\Logotip Simpos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82" y="0"/>
            <a:ext cx="1523255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515534F-2A3D-45E3-9036-A26CDB0202EB}"/>
              </a:ext>
            </a:extLst>
          </p:cNvPr>
          <p:cNvSpPr txBox="1"/>
          <p:nvPr/>
        </p:nvSpPr>
        <p:spPr>
          <a:xfrm>
            <a:off x="530631" y="855167"/>
            <a:ext cx="4555196" cy="461665"/>
          </a:xfrm>
          <a:prstGeom prst="rect">
            <a:avLst/>
          </a:prstGeom>
          <a:noFill/>
          <a:ln>
            <a:solidFill>
              <a:srgbClr val="009336"/>
            </a:solidFill>
          </a:ln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009336"/>
                </a:solidFill>
                <a:latin typeface="Century Gothic"/>
                <a:ea typeface="Century Gothic" charset="0"/>
                <a:cs typeface="Century Gothic" charset="0"/>
              </a:rPr>
              <a:t>Els aprenentatges curriculars</a:t>
            </a:r>
            <a:endParaRPr lang="ca-ES" sz="2400" b="1" dirty="0">
              <a:solidFill>
                <a:srgbClr val="00933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4464B6C-9EB9-4A22-A143-1BF8538F8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5" y="3829407"/>
            <a:ext cx="3042168" cy="232277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2E0629CB-E9BC-4666-B467-14E9750B0EF5}"/>
              </a:ext>
            </a:extLst>
          </p:cNvPr>
          <p:cNvSpPr/>
          <p:nvPr/>
        </p:nvSpPr>
        <p:spPr>
          <a:xfrm>
            <a:off x="530631" y="2052355"/>
            <a:ext cx="2159915" cy="734945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La vida al medi aquàtic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CA84117-074C-4D70-AD3E-4DE69C0C3EAA}"/>
              </a:ext>
            </a:extLst>
          </p:cNvPr>
          <p:cNvSpPr/>
          <p:nvPr/>
        </p:nvSpPr>
        <p:spPr>
          <a:xfrm>
            <a:off x="3442892" y="2052353"/>
            <a:ext cx="2159915" cy="734945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La  fisicoquímica de l’aigua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84317EC7-88E3-4B8B-A96A-EC2CE60D4C88}"/>
              </a:ext>
            </a:extLst>
          </p:cNvPr>
          <p:cNvSpPr/>
          <p:nvPr/>
        </p:nvSpPr>
        <p:spPr>
          <a:xfrm>
            <a:off x="6386671" y="2052353"/>
            <a:ext cx="2359131" cy="734945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Els problemes mediambientals</a:t>
            </a:r>
          </a:p>
        </p:txBody>
      </p:sp>
      <p:pic>
        <p:nvPicPr>
          <p:cNvPr id="13" name="Picture 20" descr="P1016068">
            <a:extLst>
              <a:ext uri="{FF2B5EF4-FFF2-40B4-BE49-F238E27FC236}">
                <a16:creationId xmlns:a16="http://schemas.microsoft.com/office/drawing/2014/main" id="{8951599C-C077-4EF9-80B3-FE47D722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2640" y="3864371"/>
            <a:ext cx="2880420" cy="2160000"/>
          </a:xfrm>
          <a:prstGeom prst="rect">
            <a:avLst/>
          </a:prstGeom>
          <a:noFill/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6E2319-0ADF-4D71-AF01-BC5D04EDA4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616"/>
          <a:stretch/>
        </p:blipFill>
        <p:spPr>
          <a:xfrm>
            <a:off x="6102020" y="3864371"/>
            <a:ext cx="2928435" cy="2160000"/>
          </a:xfrm>
          <a:prstGeom prst="rect">
            <a:avLst/>
          </a:prstGeom>
          <a:ln>
            <a:noFill/>
          </a:ln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859792B7-09A5-41C4-B4FE-A6FF5CDC9690}"/>
              </a:ext>
            </a:extLst>
          </p:cNvPr>
          <p:cNvSpPr/>
          <p:nvPr/>
        </p:nvSpPr>
        <p:spPr>
          <a:xfrm>
            <a:off x="-10398" y="6460526"/>
            <a:ext cx="9144000" cy="416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771C99BA-C5C3-4063-B3A7-B93A7BB7B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6552908"/>
            <a:ext cx="1579001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8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tetls\AppData\Local\Microsoft\Windows\INetCache\Content.Outlook\KFX102LW\Logotip Simpos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82" y="0"/>
            <a:ext cx="1523255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0F9128-8DD1-490F-934B-AA097B8050AE}"/>
              </a:ext>
            </a:extLst>
          </p:cNvPr>
          <p:cNvSpPr txBox="1"/>
          <p:nvPr/>
        </p:nvSpPr>
        <p:spPr>
          <a:xfrm>
            <a:off x="1115616" y="614428"/>
            <a:ext cx="1974060" cy="461665"/>
          </a:xfrm>
          <a:prstGeom prst="rect">
            <a:avLst/>
          </a:prstGeom>
          <a:noFill/>
          <a:ln>
            <a:solidFill>
              <a:srgbClr val="009336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ca-ES" sz="2400" b="1" dirty="0">
                <a:solidFill>
                  <a:srgbClr val="009336"/>
                </a:solidFill>
                <a:latin typeface="Century Gothic"/>
                <a:ea typeface="Century Gothic" charset="0"/>
                <a:cs typeface="Century Gothic" charset="0"/>
              </a:rPr>
              <a:t>Els serveis</a:t>
            </a:r>
            <a:endParaRPr lang="ca-ES" sz="2400" b="1" dirty="0">
              <a:solidFill>
                <a:srgbClr val="00933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EFE298C-D33D-4493-AD63-DF0CD3D51626}"/>
              </a:ext>
            </a:extLst>
          </p:cNvPr>
          <p:cNvSpPr/>
          <p:nvPr/>
        </p:nvSpPr>
        <p:spPr>
          <a:xfrm>
            <a:off x="1115616" y="1556792"/>
            <a:ext cx="2159915" cy="540000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dirty="0">
                <a:solidFill>
                  <a:srgbClr val="FFFFFF"/>
                </a:solidFill>
              </a:rPr>
              <a:t>A l’entitat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82422E0-C505-49BC-B466-236B6C9509D2}"/>
              </a:ext>
            </a:extLst>
          </p:cNvPr>
          <p:cNvSpPr/>
          <p:nvPr/>
        </p:nvSpPr>
        <p:spPr>
          <a:xfrm>
            <a:off x="6084168" y="1556792"/>
            <a:ext cx="2359131" cy="540000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dirty="0">
                <a:solidFill>
                  <a:srgbClr val="FFFFFF"/>
                </a:solidFill>
              </a:rPr>
              <a:t>Als participants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21EB5BC-1BF5-4D33-9C91-230068A8A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9" y="3140622"/>
            <a:ext cx="3087651" cy="2484016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14E5615-3DDF-4056-A480-C40D75ECC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123" y="2961224"/>
            <a:ext cx="2008654" cy="284281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A42A9B-0B78-4D03-B965-B6973E18F0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0630" y="3141774"/>
            <a:ext cx="3735936" cy="2484000"/>
          </a:xfrm>
          <a:prstGeom prst="rect">
            <a:avLst/>
          </a:prstGeom>
          <a:effectLst>
            <a:outerShdw blurRad="1270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82281A7B-4F27-42B8-B47B-F1079F5D1471}"/>
              </a:ext>
            </a:extLst>
          </p:cNvPr>
          <p:cNvSpPr/>
          <p:nvPr/>
        </p:nvSpPr>
        <p:spPr>
          <a:xfrm>
            <a:off x="-10398" y="6460526"/>
            <a:ext cx="9144000" cy="416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1B2311C-0183-4E49-AF0E-572F1ED02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6552908"/>
            <a:ext cx="1579001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9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tetls\AppData\Local\Microsoft\Windows\INetCache\Content.Outlook\KFX102LW\Logotip Simpos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82" y="0"/>
            <a:ext cx="1523255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789CC94-74BB-421A-8D9D-48B9E5818356}"/>
              </a:ext>
            </a:extLst>
          </p:cNvPr>
          <p:cNvSpPr txBox="1"/>
          <p:nvPr/>
        </p:nvSpPr>
        <p:spPr>
          <a:xfrm>
            <a:off x="3584969" y="664764"/>
            <a:ext cx="1974060" cy="461665"/>
          </a:xfrm>
          <a:prstGeom prst="rect">
            <a:avLst/>
          </a:prstGeom>
          <a:noFill/>
          <a:ln>
            <a:solidFill>
              <a:srgbClr val="009336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ca-ES" sz="2400" b="1" dirty="0">
                <a:solidFill>
                  <a:srgbClr val="009336"/>
                </a:solidFill>
                <a:latin typeface="Century Gothic"/>
                <a:ea typeface="Century Gothic" charset="0"/>
                <a:cs typeface="Century Gothic" charset="0"/>
              </a:rPr>
              <a:t>Els agents</a:t>
            </a:r>
            <a:endParaRPr lang="ca-ES" sz="2400" b="1" dirty="0">
              <a:solidFill>
                <a:srgbClr val="00933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47E0BE9-D836-4C06-A59A-5E74EE5C3307}"/>
              </a:ext>
            </a:extLst>
          </p:cNvPr>
          <p:cNvSpPr/>
          <p:nvPr/>
        </p:nvSpPr>
        <p:spPr>
          <a:xfrm>
            <a:off x="343822" y="1598974"/>
            <a:ext cx="2159915" cy="540000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dirty="0">
                <a:solidFill>
                  <a:srgbClr val="FFFFFF"/>
                </a:solidFill>
              </a:rPr>
              <a:t>Associació Hàbitats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27F8163-6C7F-47E9-AAB9-97492AB3F2B6}"/>
              </a:ext>
            </a:extLst>
          </p:cNvPr>
          <p:cNvSpPr/>
          <p:nvPr/>
        </p:nvSpPr>
        <p:spPr>
          <a:xfrm>
            <a:off x="3553227" y="1572470"/>
            <a:ext cx="2159915" cy="540000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dirty="0">
                <a:solidFill>
                  <a:srgbClr val="FFFFFF"/>
                </a:solidFill>
              </a:rPr>
              <a:t>Serveis Educatius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37145A3-88A0-4EED-9755-850192FB3DF2}"/>
              </a:ext>
            </a:extLst>
          </p:cNvPr>
          <p:cNvSpPr/>
          <p:nvPr/>
        </p:nvSpPr>
        <p:spPr>
          <a:xfrm>
            <a:off x="6403488" y="1572470"/>
            <a:ext cx="2359131" cy="540000"/>
          </a:xfrm>
          <a:prstGeom prst="rect">
            <a:avLst/>
          </a:prstGeom>
          <a:solidFill>
            <a:srgbClr val="00933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a-ES" dirty="0">
                <a:solidFill>
                  <a:srgbClr val="FFFFFF"/>
                </a:solidFill>
              </a:rPr>
              <a:t>Centres educatius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A9C9AD-B442-4BDF-A715-4B871F1D59A2}"/>
              </a:ext>
            </a:extLst>
          </p:cNvPr>
          <p:cNvSpPr txBox="1"/>
          <p:nvPr/>
        </p:nvSpPr>
        <p:spPr>
          <a:xfrm>
            <a:off x="255662" y="2348880"/>
            <a:ext cx="2421680" cy="1967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Presentacions adreçades al professorat.</a:t>
            </a:r>
          </a:p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Edició de materials didàctics.</a:t>
            </a:r>
          </a:p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Atenció personalitzada.</a:t>
            </a:r>
          </a:p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Formalització de projectes de SC.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C69D21A-F9BF-4B9F-BA07-316272EF13E8}"/>
              </a:ext>
            </a:extLst>
          </p:cNvPr>
          <p:cNvSpPr txBox="1"/>
          <p:nvPr/>
        </p:nvSpPr>
        <p:spPr>
          <a:xfrm>
            <a:off x="3361159" y="2379760"/>
            <a:ext cx="2421680" cy="86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Vincle d’unió entre l’entitat i els centres educatius.</a:t>
            </a:r>
          </a:p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5 CRP implicats.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59B0358-EEF8-47EA-B2D1-6E9473EDA76F}"/>
              </a:ext>
            </a:extLst>
          </p:cNvPr>
          <p:cNvSpPr txBox="1"/>
          <p:nvPr/>
        </p:nvSpPr>
        <p:spPr>
          <a:xfrm>
            <a:off x="6365692" y="2363290"/>
            <a:ext cx="2509839" cy="134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10 centres participants registrats com a SC</a:t>
            </a:r>
          </a:p>
          <a:p>
            <a:pPr marL="285750" marR="0" lvl="0" indent="-285750" defTabSz="68580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a-ES" sz="135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100 centres participants en el Projecte Rius no registrats com a Servei Comunitari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ECC0918-BF88-46A6-96CF-8554357E6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261" y="3611850"/>
            <a:ext cx="3441848" cy="2581386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1AD62FC6-B673-4316-B8AA-CAF09D8296F8}"/>
              </a:ext>
            </a:extLst>
          </p:cNvPr>
          <p:cNvSpPr/>
          <p:nvPr/>
        </p:nvSpPr>
        <p:spPr>
          <a:xfrm>
            <a:off x="-10398" y="6460526"/>
            <a:ext cx="9144000" cy="416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A8123B0-6005-4C16-82A0-552D8B4F0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552908"/>
            <a:ext cx="1579001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1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tetls\AppData\Local\Microsoft\Windows\INetCache\Content.Outlook\KFX102LW\Logotip Simpos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82" y="0"/>
            <a:ext cx="1523255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FCFAC49-5600-4EB5-944E-BDC938517ADE}"/>
              </a:ext>
            </a:extLst>
          </p:cNvPr>
          <p:cNvSpPr txBox="1"/>
          <p:nvPr/>
        </p:nvSpPr>
        <p:spPr>
          <a:xfrm>
            <a:off x="3430549" y="675323"/>
            <a:ext cx="2282900" cy="461665"/>
          </a:xfrm>
          <a:prstGeom prst="rect">
            <a:avLst/>
          </a:prstGeom>
          <a:noFill/>
          <a:ln>
            <a:solidFill>
              <a:srgbClr val="0093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>
                <a:solidFill>
                  <a:srgbClr val="009336"/>
                </a:solidFill>
                <a:latin typeface="Century Gothic"/>
                <a:ea typeface="Century Gothic" charset="0"/>
                <a:cs typeface="Century Gothic" charset="0"/>
              </a:rPr>
              <a:t>La valoració</a:t>
            </a:r>
            <a:endParaRPr lang="ca-ES" sz="2400" b="1" dirty="0">
              <a:solidFill>
                <a:srgbClr val="00933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A52E9E-565D-4721-95FB-A3D063FB2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1498305" y="1233632"/>
            <a:ext cx="1093593" cy="126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C979BB3-3ADC-441F-98F1-FD6089740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6160100" y="1233632"/>
            <a:ext cx="1093589" cy="12600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E850AEF-2A82-43CD-8564-0D4555B8C794}"/>
              </a:ext>
            </a:extLst>
          </p:cNvPr>
          <p:cNvSpPr txBox="1"/>
          <p:nvPr/>
        </p:nvSpPr>
        <p:spPr>
          <a:xfrm>
            <a:off x="539552" y="2708920"/>
            <a:ext cx="3456384" cy="243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Potenciació d’iniciatives ambientals lligades al Servei Comunitari.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Adaptació a les necessitats del centre.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Difusió del Projecte Rius i de l’Associació Hàbitats.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40250E-CF80-4F9D-A8AB-3ACCF18C5BE3}"/>
              </a:ext>
            </a:extLst>
          </p:cNvPr>
          <p:cNvSpPr txBox="1"/>
          <p:nvPr/>
        </p:nvSpPr>
        <p:spPr>
          <a:xfrm>
            <a:off x="5303687" y="2715792"/>
            <a:ext cx="3300761" cy="243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Confusió o manca d’informació APS i SC.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Entitat no lligada a l’entorn de cada centre.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>
                <a:solidFill>
                  <a:schemeClr val="bg1">
                    <a:lumMod val="50000"/>
                  </a:schemeClr>
                </a:solidFill>
              </a:rPr>
              <a:t>Finançament insuficient per fer un seguiment acurat del SC de cada centre.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39D02D1-FA01-4BDF-880C-5EBA02575977}"/>
              </a:ext>
            </a:extLst>
          </p:cNvPr>
          <p:cNvSpPr/>
          <p:nvPr/>
        </p:nvSpPr>
        <p:spPr>
          <a:xfrm>
            <a:off x="-10398" y="6460526"/>
            <a:ext cx="9144000" cy="416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D2E4246-A908-43E1-9C0C-C1ECCEB2B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552908"/>
            <a:ext cx="1579001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1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atetls\AppData\Local\Microsoft\Windows\INetCache\Content.Outlook\KFX102LW\Logotip Simposi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82" y="0"/>
            <a:ext cx="1523255" cy="124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4877435-C263-43A2-9260-9EFB6AE3D984}"/>
              </a:ext>
            </a:extLst>
          </p:cNvPr>
          <p:cNvSpPr txBox="1"/>
          <p:nvPr/>
        </p:nvSpPr>
        <p:spPr>
          <a:xfrm>
            <a:off x="3254143" y="297199"/>
            <a:ext cx="2635714" cy="461665"/>
          </a:xfrm>
          <a:prstGeom prst="rect">
            <a:avLst/>
          </a:prstGeom>
          <a:noFill/>
          <a:ln>
            <a:solidFill>
              <a:srgbClr val="009336"/>
            </a:solidFill>
          </a:ln>
        </p:spPr>
        <p:txBody>
          <a:bodyPr wrap="square" rtlCol="0">
            <a:spAutoFit/>
          </a:bodyPr>
          <a:lstStyle/>
          <a:p>
            <a:pPr algn="ctr" defTabSz="685800"/>
            <a:r>
              <a:rPr lang="ca-ES" sz="2400" b="1" dirty="0">
                <a:solidFill>
                  <a:srgbClr val="009336"/>
                </a:solidFill>
                <a:latin typeface="Century Gothic"/>
                <a:ea typeface="Century Gothic" charset="0"/>
                <a:cs typeface="Century Gothic" charset="0"/>
              </a:rPr>
              <a:t>La recomanació</a:t>
            </a:r>
            <a:endParaRPr lang="ca-ES" sz="2400" b="1" dirty="0">
              <a:solidFill>
                <a:srgbClr val="009336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2D9962-0C8F-4DF2-BADB-E87CA708A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74" y="1124744"/>
            <a:ext cx="6719394" cy="446768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C9627E1-C853-44BD-B658-CF7D057125F9}"/>
              </a:ext>
            </a:extLst>
          </p:cNvPr>
          <p:cNvSpPr txBox="1"/>
          <p:nvPr/>
        </p:nvSpPr>
        <p:spPr>
          <a:xfrm>
            <a:off x="1409592" y="4797152"/>
            <a:ext cx="6324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No us ho perdeu...val molt la pena!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51AD0D8-CBD6-4D11-9A66-67B09FBE41A2}"/>
              </a:ext>
            </a:extLst>
          </p:cNvPr>
          <p:cNvSpPr/>
          <p:nvPr/>
        </p:nvSpPr>
        <p:spPr>
          <a:xfrm>
            <a:off x="-10398" y="6460526"/>
            <a:ext cx="9144000" cy="4164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EBDB662-1227-4162-8313-21DCF4021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552908"/>
            <a:ext cx="1579001" cy="23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224</Words>
  <Application>Microsoft Office PowerPoint</Application>
  <PresentationFormat>Presentación en pantalla (4:3)</PresentationFormat>
  <Paragraphs>41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Century Gothic</vt:lpstr>
      <vt:lpstr>Tema de l'Office</vt:lpstr>
      <vt:lpstr>Associació Hàbitats   Projecte Rius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Diputació de Barcelona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entitat/centre educatiu   Títol de l’experiència d’ApS/SCamb</dc:title>
  <dc:creator>batetls</dc:creator>
  <cp:lastModifiedBy>Admin</cp:lastModifiedBy>
  <cp:revision>11</cp:revision>
  <dcterms:created xsi:type="dcterms:W3CDTF">2019-07-03T07:39:03Z</dcterms:created>
  <dcterms:modified xsi:type="dcterms:W3CDTF">2019-07-18T16:08:34Z</dcterms:modified>
</cp:coreProperties>
</file>