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68" r:id="rId4"/>
    <p:sldId id="264" r:id="rId5"/>
    <p:sldId id="269" r:id="rId6"/>
    <p:sldId id="259" r:id="rId7"/>
    <p:sldId id="270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856"/>
    <a:srgbClr val="E07823"/>
    <a:srgbClr val="D85A1A"/>
    <a:srgbClr val="B2AD4C"/>
    <a:srgbClr val="737031"/>
    <a:srgbClr val="A45C55"/>
    <a:srgbClr val="D5976E"/>
    <a:srgbClr val="F0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F4AC-4B5D-4703-BC09-923C2799BE57}" type="datetimeFigureOut">
              <a:rPr lang="es-ES" smtClean="0"/>
              <a:t>23/07/2019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6DEC-9CDB-4CA0-BFBB-2CC726669B9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0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Breu</a:t>
            </a:r>
            <a:r>
              <a:rPr lang="es-ES" dirty="0" smtClean="0"/>
              <a:t> </a:t>
            </a:r>
            <a:r>
              <a:rPr lang="es-ES" dirty="0" err="1" smtClean="0"/>
              <a:t>descripció</a:t>
            </a:r>
            <a:r>
              <a:rPr lang="es-ES" dirty="0" smtClean="0"/>
              <a:t> + </a:t>
            </a:r>
            <a:r>
              <a:rPr lang="es-ES" dirty="0" err="1" smtClean="0"/>
              <a:t>aliances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DEC-9CDB-4CA0-BFBB-2CC726669B9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11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 s’ha dut a terme el projecte APS/SC?</a:t>
            </a:r>
          </a:p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(Matèries implicades, fases del projecte, dedicació horària dins i fora del centre, organització del grup, acte de reconeixement...)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DEC-9CDB-4CA0-BFBB-2CC726669B9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65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 s’ha dut a terme el projecte APS/SC?</a:t>
            </a:r>
          </a:p>
          <a:p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(Matèries implicades, fases del projecte, dedicació horària dins i fora del centre, organització del grup, acte de reconeixement...)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DEC-9CDB-4CA0-BFBB-2CC726669B9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7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els aprenentatges del projecte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DEC-9CDB-4CA0-BFBB-2CC726669B9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97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DEC-9CDB-4CA0-BFBB-2CC726669B9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67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DEC-9CDB-4CA0-BFBB-2CC726669B9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4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general del projecte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 de l’experiència personal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DEC-9CDB-4CA0-BFBB-2CC726669B9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4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196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958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61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76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29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086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0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838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82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20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79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8A40F-1A03-4E12-865B-2B5F0D1266CC}" type="datetimeFigureOut">
              <a:rPr lang="ca-ES" smtClean="0"/>
              <a:t>23/7/2019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E157-3922-44B4-8134-AD1462637BE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47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2676" y="1876487"/>
            <a:ext cx="7918648" cy="1470025"/>
          </a:xfrm>
        </p:spPr>
        <p:txBody>
          <a:bodyPr>
            <a:normAutofit fontScale="90000"/>
          </a:bodyPr>
          <a:lstStyle/>
          <a:p>
            <a:r>
              <a:rPr lang="ca-ES" b="1" dirty="0" smtClean="0">
                <a:latin typeface="Montserrat" panose="00000500000000000000" pitchFamily="2" charset="0"/>
              </a:rPr>
              <a:t>Som part de la solució </a:t>
            </a:r>
            <a:br>
              <a:rPr lang="ca-ES" b="1" dirty="0" smtClean="0">
                <a:latin typeface="Montserrat" panose="00000500000000000000" pitchFamily="2" charset="0"/>
              </a:rPr>
            </a:br>
            <a:r>
              <a:rPr lang="ca-ES" b="1" dirty="0" smtClean="0">
                <a:latin typeface="Montserrat" panose="00000500000000000000" pitchFamily="2" charset="0"/>
              </a:rPr>
              <a:t>al malbaratament alimentari</a:t>
            </a:r>
            <a:endParaRPr lang="ca-ES" sz="4400" b="1" dirty="0">
              <a:latin typeface="Montserrat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/>
          <a:p>
            <a:r>
              <a:rPr lang="ca-ES" sz="2800" dirty="0" smtClean="0">
                <a:solidFill>
                  <a:srgbClr val="B2AD4C"/>
                </a:solidFill>
                <a:latin typeface="Montserrat" panose="00000500000000000000" pitchFamily="2" charset="0"/>
              </a:rPr>
              <a:t>Fundació Espigoladors</a:t>
            </a:r>
          </a:p>
          <a:p>
            <a:r>
              <a:rPr lang="ca-ES" sz="2800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INS </a:t>
            </a:r>
            <a:r>
              <a:rPr lang="ca-ES" sz="2800" dirty="0">
                <a:solidFill>
                  <a:srgbClr val="D5976E"/>
                </a:solidFill>
                <a:latin typeface="Montserrat" panose="00000500000000000000" pitchFamily="2" charset="0"/>
              </a:rPr>
              <a:t>Vila de Gràcia</a:t>
            </a:r>
            <a:endParaRPr lang="en-US" sz="2800" dirty="0">
              <a:solidFill>
                <a:srgbClr val="D5976E"/>
              </a:solidFill>
              <a:latin typeface="Montserrat" panose="00000500000000000000" pitchFamily="2" charset="0"/>
            </a:endParaRPr>
          </a:p>
          <a:p>
            <a:r>
              <a:rPr lang="ca-ES" sz="2800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INS Ferran Tallada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62" y="5668152"/>
            <a:ext cx="1427147" cy="933462"/>
          </a:xfrm>
          <a:prstGeom prst="rect">
            <a:avLst/>
          </a:prstGeom>
        </p:spPr>
      </p:pic>
      <p:pic>
        <p:nvPicPr>
          <p:cNvPr id="5" name="Picture 2" descr="C:\Users\batetls\AppData\Local\Microsoft\Windows\INetCache\Content.Outlook\KFX102LW\Encapçalament Simpo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60155" cy="8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  Serveis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31463"/>
            <a:ext cx="354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600" dirty="0" smtClean="0">
                <a:latin typeface="Montserrat" panose="00000500000000000000" pitchFamily="2" charset="0"/>
              </a:rPr>
              <a:t>A qui han beneficiat?</a:t>
            </a:r>
            <a:endParaRPr lang="ca-ES" sz="1600" dirty="0">
              <a:latin typeface="Montserrat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2625660"/>
            <a:ext cx="354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JOVES</a:t>
            </a:r>
            <a:endParaRPr lang="ca-ES" sz="1400" b="1" dirty="0">
              <a:solidFill>
                <a:srgbClr val="73703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3814261"/>
            <a:ext cx="3587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0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ENTORN PROPER</a:t>
            </a:r>
            <a:endParaRPr lang="ca-ES" sz="2000" b="1" dirty="0">
              <a:latin typeface="Montserrat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857553"/>
            <a:ext cx="354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CENTRE EDUCATIU</a:t>
            </a:r>
            <a:endParaRPr lang="ca-ES" sz="2400" dirty="0">
              <a:latin typeface="Montserrat" panose="00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765" y="3703954"/>
            <a:ext cx="354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B2AD4C"/>
                </a:solidFill>
                <a:latin typeface="Montserrat" panose="00000500000000000000" pitchFamily="2" charset="0"/>
              </a:rPr>
              <a:t>ENTITAT</a:t>
            </a:r>
            <a:endParaRPr lang="es-ES" sz="2400" dirty="0">
              <a:solidFill>
                <a:srgbClr val="B2AD4C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4088" y="4165619"/>
            <a:ext cx="3587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Comerços del barri</a:t>
            </a:r>
          </a:p>
          <a:p>
            <a:pPr>
              <a:lnSpc>
                <a:spcPct val="150000"/>
              </a:lnSpc>
            </a:pPr>
            <a:r>
              <a:rPr lang="ca-ES" sz="20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Veïnat</a:t>
            </a:r>
          </a:p>
          <a:p>
            <a:pPr>
              <a:lnSpc>
                <a:spcPct val="150000"/>
              </a:lnSpc>
            </a:pPr>
            <a:r>
              <a:rPr lang="ca-ES" sz="20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Famílies de l’alumnat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7984" y="2550355"/>
            <a:ext cx="354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 smtClean="0">
                <a:solidFill>
                  <a:srgbClr val="B3AE41"/>
                </a:solidFill>
                <a:latin typeface="Montserrat" panose="00000500000000000000" pitchFamily="2" charset="0"/>
              </a:rPr>
              <a:t>MEDI AMBIENT</a:t>
            </a:r>
            <a:endParaRPr lang="ca-ES" sz="1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-4763"/>
            <a:ext cx="5580111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  Valoració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89" y="3861048"/>
            <a:ext cx="3709822" cy="2782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96552" y="1484543"/>
            <a:ext cx="354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Implicació </a:t>
            </a:r>
            <a:endParaRPr lang="ca-ES" sz="1600" b="1" dirty="0">
              <a:solidFill>
                <a:srgbClr val="A45C55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97" y="2348880"/>
            <a:ext cx="3544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B3AE41"/>
                </a:solidFill>
                <a:latin typeface="Montserrat" panose="00000500000000000000" pitchFamily="2" charset="0"/>
              </a:rPr>
              <a:t>Percepció sobre els aprenentatges adquirits i els serveis executats</a:t>
            </a:r>
            <a:endParaRPr lang="ca-ES" sz="1600" b="1" dirty="0">
              <a:latin typeface="Montserrat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3563" y="2595102"/>
            <a:ext cx="354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Continuïtat</a:t>
            </a:r>
            <a:r>
              <a:rPr lang="ca-ES" sz="1600" b="1" dirty="0" smtClean="0">
                <a:solidFill>
                  <a:srgbClr val="B2AD4C"/>
                </a:solidFill>
                <a:latin typeface="Montserrat" panose="00000500000000000000" pitchFamily="2" charset="0"/>
              </a:rPr>
              <a:t> </a:t>
            </a:r>
            <a:endParaRPr lang="ca-ES" sz="1600" b="1" dirty="0">
              <a:solidFill>
                <a:srgbClr val="B2AD4C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952" y="1481192"/>
            <a:ext cx="354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Creativitat i innovació</a:t>
            </a:r>
            <a:endParaRPr lang="ca-ES" sz="1600" b="1" dirty="0">
              <a:solidFill>
                <a:srgbClr val="D5976E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2" y="1484543"/>
            <a:ext cx="354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B2AD4C"/>
                </a:solidFill>
                <a:latin typeface="Montserrat" panose="00000500000000000000" pitchFamily="2" charset="0"/>
              </a:rPr>
              <a:t>Foment de l’autonomia</a:t>
            </a:r>
            <a:endParaRPr lang="ca-ES" sz="1600" b="1" dirty="0">
              <a:solidFill>
                <a:srgbClr val="B2AD4C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7299" y="2471992"/>
            <a:ext cx="3544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Participació en </a:t>
            </a:r>
          </a:p>
          <a:p>
            <a:pPr algn="ctr"/>
            <a:r>
              <a:rPr lang="ca-ES" sz="16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la comunitat </a:t>
            </a:r>
            <a:endParaRPr lang="ca-ES" sz="1600" b="1" dirty="0">
              <a:solidFill>
                <a:srgbClr val="A45C55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1043608" y="1628800"/>
            <a:ext cx="70567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L'objectiu </a:t>
            </a:r>
            <a:r>
              <a:rPr lang="ca-ES" sz="1600" dirty="0">
                <a:latin typeface="Montserrat" panose="00000500000000000000" pitchFamily="2" charset="0"/>
                <a:cs typeface="Arial" panose="020B0604020202020204" pitchFamily="34" charset="0"/>
              </a:rPr>
              <a:t>del projecte Aprenentatge Servei ha estat </a:t>
            </a:r>
            <a:r>
              <a:rPr lang="ca-ES" sz="1600" b="1" dirty="0">
                <a:latin typeface="Montserrat" panose="00000500000000000000" pitchFamily="2" charset="0"/>
                <a:cs typeface="Arial" panose="020B0604020202020204" pitchFamily="34" charset="0"/>
              </a:rPr>
              <a:t>conèixer el repte del malbaratament alimentari </a:t>
            </a:r>
            <a:r>
              <a:rPr lang="ca-ES" sz="1600" dirty="0">
                <a:latin typeface="Montserrat" panose="00000500000000000000" pitchFamily="2" charset="0"/>
                <a:cs typeface="Arial" panose="020B0604020202020204" pitchFamily="34" charset="0"/>
              </a:rPr>
              <a:t>i quina n'és la </a:t>
            </a:r>
            <a:r>
              <a:rPr lang="ca-ES" sz="1600" b="1" dirty="0">
                <a:latin typeface="Montserrat" panose="00000500000000000000" pitchFamily="2" charset="0"/>
                <a:cs typeface="Arial" panose="020B0604020202020204" pitchFamily="34" charset="0"/>
              </a:rPr>
              <a:t>situació al barri</a:t>
            </a:r>
            <a:r>
              <a:rPr lang="ca-ES" sz="1600" dirty="0">
                <a:latin typeface="Montserrat" panose="00000500000000000000" pitchFamily="2" charset="0"/>
                <a:cs typeface="Arial" panose="020B0604020202020204" pitchFamily="34" charset="0"/>
              </a:rPr>
              <a:t>, per tal de </a:t>
            </a:r>
            <a:r>
              <a:rPr lang="ca-ES" sz="1600" b="1" dirty="0">
                <a:latin typeface="Montserrat" panose="00000500000000000000" pitchFamily="2" charset="0"/>
                <a:cs typeface="Arial" panose="020B0604020202020204" pitchFamily="34" charset="0"/>
              </a:rPr>
              <a:t>cercar i implementar solucions creatives </a:t>
            </a:r>
            <a:r>
              <a:rPr lang="ca-ES" sz="1600" dirty="0">
                <a:latin typeface="Montserrat" panose="00000500000000000000" pitchFamily="2" charset="0"/>
                <a:cs typeface="Arial" panose="020B0604020202020204" pitchFamily="34" charset="0"/>
              </a:rPr>
              <a:t>per fer-hi front. Els i les joves han ideat i implementat els seus </a:t>
            </a:r>
            <a:r>
              <a:rPr lang="ca-ES" sz="1600" b="1" dirty="0">
                <a:latin typeface="Montserrat" panose="00000500000000000000" pitchFamily="2" charset="0"/>
                <a:cs typeface="Arial" panose="020B0604020202020204" pitchFamily="34" charset="0"/>
              </a:rPr>
              <a:t>projectes comunitaris </a:t>
            </a:r>
            <a:r>
              <a:rPr lang="ca-ES" sz="1600" dirty="0">
                <a:latin typeface="Montserrat" panose="00000500000000000000" pitchFamily="2" charset="0"/>
                <a:cs typeface="Arial" panose="020B0604020202020204" pitchFamily="34" charset="0"/>
              </a:rPr>
              <a:t>per tal de sensibilitzar els veïns/es, amb la col·laboració d'altres actors del barri. </a:t>
            </a:r>
            <a:endParaRPr lang="ca-ES" sz="16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a-ES" sz="16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El projecte s’ha realitzat amb alumnat de 4t d’ESO de l’</a:t>
            </a:r>
            <a:r>
              <a:rPr lang="ca-ES" sz="16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INS Vila de Gràcia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 i alumnat de 2n del grau d’animació sociocultural i turística de l’</a:t>
            </a:r>
            <a:r>
              <a:rPr lang="ca-ES" sz="1600" b="1" dirty="0" smtClean="0">
                <a:latin typeface="Montserrat" panose="00000500000000000000" pitchFamily="2" charset="0"/>
                <a:cs typeface="Arial" panose="020B0604020202020204" pitchFamily="34" charset="0"/>
              </a:rPr>
              <a:t>INS Ferran Tallada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. Per tal de realitzar els serveis comunitaris s’han establert col·laboracions amb el Mercat del Carmel, l’Espai Jove Boca Nord, així com amb diversos bars, restaurants, forns i pastisseries del barri de Gràcia.  </a:t>
            </a:r>
            <a:endParaRPr lang="ca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  Presentació </a:t>
            </a:r>
            <a:r>
              <a:rPr lang="ca-ES" sz="2800" dirty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del projecte</a:t>
            </a:r>
          </a:p>
        </p:txBody>
      </p:sp>
    </p:spTree>
    <p:extLst>
      <p:ext uri="{BB962C8B-B14F-4D97-AF65-F5344CB8AC3E}">
        <p14:creationId xmlns:p14="http://schemas.microsoft.com/office/powerpoint/2010/main" val="3944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 Execució del projecte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0034" y="2156365"/>
            <a:ext cx="34660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dirty="0" smtClean="0">
                <a:latin typeface="Montserrat" panose="00000500000000000000" pitchFamily="2" charset="0"/>
                <a:cs typeface="Arial" panose="020B0604020202020204" pitchFamily="34" charset="0"/>
              </a:rPr>
              <a:t>Alumnes de 4t d’ESO</a:t>
            </a:r>
          </a:p>
          <a:p>
            <a:endParaRPr lang="ca-ES" sz="12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ca-ES" sz="1200" dirty="0" smtClean="0">
                <a:latin typeface="Montserrat" panose="00000500000000000000" pitchFamily="2" charset="0"/>
                <a:cs typeface="Arial" panose="020B0604020202020204" pitchFamily="34" charset="0"/>
              </a:rPr>
              <a:t>Assignatura optativa on es realitzen ApS</a:t>
            </a:r>
          </a:p>
          <a:p>
            <a:endParaRPr lang="ca-ES" sz="12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ca-ES" sz="1200" dirty="0">
                <a:latin typeface="Montserrat" panose="00000500000000000000" pitchFamily="2" charset="0"/>
                <a:cs typeface="Arial" panose="020B0604020202020204" pitchFamily="34" charset="0"/>
              </a:rPr>
              <a:t>1 hora setmanal durant el 2n i 3r trimestre, </a:t>
            </a:r>
            <a:endParaRPr lang="ca-ES" sz="12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ca-ES" sz="1200" dirty="0" smtClean="0">
                <a:latin typeface="Montserrat" panose="00000500000000000000" pitchFamily="2" charset="0"/>
                <a:cs typeface="Arial" panose="020B0604020202020204" pitchFamily="34" charset="0"/>
              </a:rPr>
              <a:t>amb </a:t>
            </a:r>
            <a:r>
              <a:rPr lang="ca-ES" sz="1200" dirty="0">
                <a:latin typeface="Montserrat" panose="00000500000000000000" pitchFamily="2" charset="0"/>
                <a:cs typeface="Arial" panose="020B0604020202020204" pitchFamily="34" charset="0"/>
              </a:rPr>
              <a:t>accions dins i fora del </a:t>
            </a:r>
            <a:r>
              <a:rPr lang="ca-ES" sz="1200" dirty="0" smtClean="0">
                <a:latin typeface="Montserrat" panose="00000500000000000000" pitchFamily="2" charset="0"/>
                <a:cs typeface="Arial" panose="020B0604020202020204" pitchFamily="34" charset="0"/>
              </a:rPr>
              <a:t>centre</a:t>
            </a:r>
            <a:endParaRPr lang="es-ES" sz="1200" dirty="0"/>
          </a:p>
        </p:txBody>
      </p:sp>
      <p:sp>
        <p:nvSpPr>
          <p:cNvPr id="9" name="Rectangle 8"/>
          <p:cNvSpPr/>
          <p:nvPr/>
        </p:nvSpPr>
        <p:spPr>
          <a:xfrm>
            <a:off x="4450034" y="4794847"/>
            <a:ext cx="365035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dirty="0" smtClean="0">
                <a:latin typeface="Montserrat" panose="00000500000000000000" pitchFamily="2" charset="0"/>
              </a:rPr>
              <a:t>Animació sociocultural i turística</a:t>
            </a:r>
          </a:p>
          <a:p>
            <a:endParaRPr lang="ca-ES" sz="1200" dirty="0">
              <a:latin typeface="Montserrat" panose="00000500000000000000" pitchFamily="2" charset="0"/>
            </a:endParaRPr>
          </a:p>
          <a:p>
            <a:r>
              <a:rPr lang="ca-ES" sz="1200" dirty="0">
                <a:latin typeface="Montserrat" panose="00000500000000000000" pitchFamily="2" charset="0"/>
                <a:cs typeface="Arial" panose="020B0604020202020204" pitchFamily="34" charset="0"/>
              </a:rPr>
              <a:t>Assignatura Desenvolupament </a:t>
            </a:r>
            <a:r>
              <a:rPr lang="ca-ES" sz="1200" dirty="0" smtClean="0">
                <a:latin typeface="Montserrat" panose="00000500000000000000" pitchFamily="2" charset="0"/>
                <a:cs typeface="Arial" panose="020B0604020202020204" pitchFamily="34" charset="0"/>
              </a:rPr>
              <a:t>Comunitari</a:t>
            </a:r>
          </a:p>
          <a:p>
            <a:endParaRPr lang="ca-ES" sz="12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ca-ES" sz="1200" dirty="0">
                <a:latin typeface="Montserrat" panose="00000500000000000000" pitchFamily="2" charset="0"/>
                <a:cs typeface="Arial" panose="020B0604020202020204" pitchFamily="34" charset="0"/>
              </a:rPr>
              <a:t>2 hores setmanals durant el 2n i 3r trimestre, </a:t>
            </a:r>
            <a:endParaRPr lang="ca-ES" sz="12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ca-ES" sz="1200" dirty="0" smtClean="0">
                <a:latin typeface="Montserrat" panose="00000500000000000000" pitchFamily="2" charset="0"/>
                <a:cs typeface="Arial" panose="020B0604020202020204" pitchFamily="34" charset="0"/>
              </a:rPr>
              <a:t>amb </a:t>
            </a:r>
            <a:r>
              <a:rPr lang="ca-ES" sz="1200" dirty="0">
                <a:latin typeface="Montserrat" panose="00000500000000000000" pitchFamily="2" charset="0"/>
                <a:cs typeface="Arial" panose="020B0604020202020204" pitchFamily="34" charset="0"/>
              </a:rPr>
              <a:t>accions dins i fora del centre</a:t>
            </a:r>
            <a:endParaRPr lang="es-ES" sz="1200" dirty="0"/>
          </a:p>
          <a:p>
            <a:endParaRPr lang="es-ES" sz="1200" dirty="0"/>
          </a:p>
          <a:p>
            <a:endParaRPr lang="ca-ES" sz="1200" dirty="0" smtClean="0">
              <a:latin typeface="Montserrat" panose="00000500000000000000" pitchFamily="2" charset="0"/>
            </a:endParaRPr>
          </a:p>
          <a:p>
            <a:endParaRPr lang="ca-ES" sz="1200" dirty="0">
              <a:latin typeface="Montserrat" panose="00000500000000000000" pitchFamily="2" charset="0"/>
            </a:endParaRPr>
          </a:p>
          <a:p>
            <a:endParaRPr lang="ca-ES" sz="1200" dirty="0">
              <a:latin typeface="Montserrat" panose="000005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0034" y="4203146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A45C55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 FERRAN TALLADA</a:t>
            </a:r>
            <a:endParaRPr lang="es-ES" b="1" dirty="0">
              <a:solidFill>
                <a:srgbClr val="A45C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0034" y="1470805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73703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 VILA DE GRÀCIA</a:t>
            </a:r>
            <a:endParaRPr lang="es-ES" b="1" dirty="0">
              <a:solidFill>
                <a:srgbClr val="73703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3" y="1451694"/>
            <a:ext cx="2952328" cy="221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3" y="4182719"/>
            <a:ext cx="2952328" cy="21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</a:t>
            </a:r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 Execució del projecte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sp>
        <p:nvSpPr>
          <p:cNvPr id="6" name="QuadreDeText 4"/>
          <p:cNvSpPr txBox="1"/>
          <p:nvPr/>
        </p:nvSpPr>
        <p:spPr>
          <a:xfrm>
            <a:off x="755576" y="1628800"/>
            <a:ext cx="78488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ca-ES" sz="1600" b="1" dirty="0" smtClean="0">
                <a:solidFill>
                  <a:srgbClr val="B2AD4C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FASE 1. 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Descoberta del problema: introducció al repte del malbaratament </a:t>
            </a:r>
          </a:p>
          <a:p>
            <a:pPr algn="just">
              <a:lnSpc>
                <a:spcPct val="250000"/>
              </a:lnSpc>
            </a:pPr>
            <a:r>
              <a:rPr lang="ca-ES" sz="1600" b="1" dirty="0" smtClean="0">
                <a:solidFill>
                  <a:srgbClr val="73703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FASE 2.  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Investigació i diagnosi de la problemàtica en l’entorn proper</a:t>
            </a:r>
            <a:endParaRPr lang="ca-ES" sz="1600" b="1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ca-ES" sz="1600" b="1" dirty="0" smtClean="0">
                <a:solidFill>
                  <a:srgbClr val="D5976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FASE 3. 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Generació d’idees i respostes col·lectives </a:t>
            </a:r>
            <a:endParaRPr lang="ca-ES" sz="1600" b="1" dirty="0" smtClean="0">
              <a:solidFill>
                <a:srgbClr val="D5976E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ca-ES" sz="1600" b="1" dirty="0" smtClean="0">
                <a:solidFill>
                  <a:srgbClr val="A45C55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FASE 4.</a:t>
            </a:r>
            <a:r>
              <a:rPr lang="ca-ES" sz="1600" dirty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Concreció del pla d’acció i posada en pràctica dels serveis</a:t>
            </a:r>
            <a:endParaRPr lang="ca-ES" sz="1600" b="1" dirty="0" smtClean="0">
              <a:solidFill>
                <a:srgbClr val="B2AD4C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ca-ES" sz="1600" b="1" dirty="0">
                <a:solidFill>
                  <a:srgbClr val="B2AD4C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FASE </a:t>
            </a:r>
            <a:r>
              <a:rPr lang="ca-ES" sz="1600" b="1" dirty="0" smtClean="0">
                <a:solidFill>
                  <a:srgbClr val="B2AD4C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5. 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Avaluació dels aprenentatges adquirits</a:t>
            </a:r>
          </a:p>
          <a:p>
            <a:pPr algn="just">
              <a:lnSpc>
                <a:spcPct val="250000"/>
              </a:lnSpc>
            </a:pPr>
            <a:r>
              <a:rPr lang="ca-ES" sz="1600" b="1" dirty="0">
                <a:solidFill>
                  <a:srgbClr val="73703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FASE </a:t>
            </a:r>
            <a:r>
              <a:rPr lang="ca-ES" sz="1600" b="1" dirty="0" smtClean="0">
                <a:solidFill>
                  <a:srgbClr val="73703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6. </a:t>
            </a:r>
            <a:r>
              <a:rPr lang="ca-ES" sz="1600" dirty="0" smtClean="0">
                <a:latin typeface="Montserrat" panose="00000500000000000000" pitchFamily="2" charset="0"/>
                <a:cs typeface="Arial" panose="020B0604020202020204" pitchFamily="34" charset="0"/>
              </a:rPr>
              <a:t>Celebració i reconeixement</a:t>
            </a:r>
            <a:endParaRPr lang="ca-ES" sz="1600" b="1" dirty="0" smtClean="0">
              <a:solidFill>
                <a:srgbClr val="73703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a-ES" sz="1600" b="1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88933"/>
            <a:ext cx="2699793" cy="20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Acte de reconeixement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" b="5806"/>
          <a:stretch/>
        </p:blipFill>
        <p:spPr>
          <a:xfrm>
            <a:off x="743152" y="4410108"/>
            <a:ext cx="3261741" cy="21872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823" y="1913969"/>
            <a:ext cx="3600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Presentació dels serveis realitzats i acte de cloenda. Participació dels i les joves, </a:t>
            </a:r>
            <a:r>
              <a:rPr lang="ca-ES" sz="1400" dirty="0">
                <a:latin typeface="Montserrat" panose="00000500000000000000" pitchFamily="2" charset="0"/>
                <a:cs typeface="Arial" panose="020B0604020202020204" pitchFamily="34" charset="0"/>
              </a:rPr>
              <a:t>Espigoladors, </a:t>
            </a: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la Consellera i altres representants </a:t>
            </a:r>
            <a:r>
              <a:rPr lang="ca-ES" sz="1400" dirty="0">
                <a:latin typeface="Montserrat" panose="00000500000000000000" pitchFamily="2" charset="0"/>
                <a:cs typeface="Arial" panose="020B0604020202020204" pitchFamily="34" charset="0"/>
              </a:rPr>
              <a:t>d'Educació i </a:t>
            </a: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Cultura i Medi Ambient del </a:t>
            </a:r>
            <a:r>
              <a:rPr lang="ca-ES" sz="1400" dirty="0">
                <a:latin typeface="Montserrat" panose="00000500000000000000" pitchFamily="2" charset="0"/>
                <a:cs typeface="Arial" panose="020B0604020202020204" pitchFamily="34" charset="0"/>
              </a:rPr>
              <a:t>Districte de </a:t>
            </a: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Gràcia i Centre de Recursos Pedagògics.</a:t>
            </a:r>
            <a:endParaRPr lang="ca-ES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8754" y="1412860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A45C55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 FERRAN TALLADA</a:t>
            </a:r>
            <a:endParaRPr lang="es-ES" b="1" dirty="0">
              <a:solidFill>
                <a:srgbClr val="A45C5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1386" y="1412860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73703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 VILA DE GRÀCIA</a:t>
            </a:r>
            <a:endParaRPr lang="es-ES" b="1" dirty="0">
              <a:solidFill>
                <a:srgbClr val="73703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4202" y="1913968"/>
            <a:ext cx="3666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Presentació dels projectes i acte de cloenda a l’Espai Jove Boca Nord. Participació dels i les joves, professorat del centre, altres alumnes del centre, Espigoladors</a:t>
            </a:r>
            <a:r>
              <a:rPr lang="ca-ES" sz="1400" dirty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i representants del Districte d’Horta - Guinardó. </a:t>
            </a:r>
            <a:endParaRPr lang="ca-ES" sz="14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87" y="4410109"/>
            <a:ext cx="3888432" cy="21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Aprenentatges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2205" y="1922946"/>
            <a:ext cx="3544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Treball </a:t>
            </a:r>
            <a:r>
              <a:rPr lang="ca-ES" sz="1400" b="1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cooperatiu</a:t>
            </a:r>
            <a:r>
              <a:rPr lang="ca-ES" sz="1400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, implicació activa i reflexiva, diàleg i escolta, debat.</a:t>
            </a:r>
            <a:endParaRPr lang="ca-ES" sz="1400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368" y="2858528"/>
            <a:ext cx="354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dirty="0" smtClean="0">
                <a:solidFill>
                  <a:srgbClr val="B3AE41"/>
                </a:solidFill>
                <a:latin typeface="Montserrat" panose="00000500000000000000" pitchFamily="2" charset="0"/>
              </a:rPr>
              <a:t>Coneixement i </a:t>
            </a:r>
            <a:r>
              <a:rPr lang="ca-ES" sz="1400" b="1" dirty="0" smtClean="0">
                <a:solidFill>
                  <a:srgbClr val="B3AE41"/>
                </a:solidFill>
                <a:latin typeface="Montserrat" panose="00000500000000000000" pitchFamily="2" charset="0"/>
              </a:rPr>
              <a:t>sensibilització</a:t>
            </a:r>
            <a:r>
              <a:rPr lang="ca-ES" sz="1400" dirty="0" smtClean="0">
                <a:solidFill>
                  <a:srgbClr val="B3AE41"/>
                </a:solidFill>
                <a:latin typeface="Montserrat" panose="00000500000000000000" pitchFamily="2" charset="0"/>
              </a:rPr>
              <a:t> sobre el malbaratament alimentari</a:t>
            </a:r>
            <a:endParaRPr lang="ca-ES" sz="1400" dirty="0">
              <a:latin typeface="Montserrat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476" y="4708813"/>
            <a:ext cx="358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Reflexió i mirada </a:t>
            </a:r>
            <a:r>
              <a:rPr lang="ca-ES" sz="14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crítica </a:t>
            </a:r>
            <a:r>
              <a:rPr lang="ca-ES" sz="1400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vers l'entorn </a:t>
            </a:r>
            <a:endParaRPr lang="ca-ES" sz="1400" dirty="0">
              <a:latin typeface="Montserrat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623" y="3794110"/>
            <a:ext cx="354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Anàlisi participativa</a:t>
            </a:r>
            <a:r>
              <a:rPr lang="ca-ES" sz="1400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 de la realitat del barri i les seves necessitats</a:t>
            </a:r>
            <a:endParaRPr lang="ca-ES" sz="1400" dirty="0"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258" y="5408073"/>
            <a:ext cx="354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737031"/>
                </a:solidFill>
                <a:latin typeface="Montserrat" panose="00000500000000000000" pitchFamily="2" charset="0"/>
              </a:rPr>
              <a:t>Recerca </a:t>
            </a:r>
            <a:r>
              <a:rPr lang="pt-BR" sz="1400" dirty="0">
                <a:solidFill>
                  <a:srgbClr val="737031"/>
                </a:solidFill>
                <a:latin typeface="Montserrat" panose="00000500000000000000" pitchFamily="2" charset="0"/>
              </a:rPr>
              <a:t>de respostes col·lectives i </a:t>
            </a:r>
            <a:r>
              <a:rPr lang="pt-BR" sz="1400" b="1" dirty="0">
                <a:solidFill>
                  <a:srgbClr val="737031"/>
                </a:solidFill>
                <a:latin typeface="Montserrat" panose="00000500000000000000" pitchFamily="2" charset="0"/>
              </a:rPr>
              <a:t>solucions creatives </a:t>
            </a:r>
            <a:endParaRPr lang="es-ES" sz="1400" dirty="0">
              <a:latin typeface="Montserrat" panose="000005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5202" y="2335308"/>
            <a:ext cx="3544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Ús conscient d'</a:t>
            </a:r>
            <a:r>
              <a:rPr lang="ca-ES" sz="1400" b="1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eines digitals</a:t>
            </a:r>
            <a:r>
              <a:rPr lang="ca-ES" sz="1400" dirty="0" smtClean="0">
                <a:solidFill>
                  <a:srgbClr val="D5976E"/>
                </a:solidFill>
                <a:latin typeface="Montserrat" panose="00000500000000000000" pitchFamily="2" charset="0"/>
              </a:rPr>
              <a:t> per al desenvolupament dels serveis</a:t>
            </a:r>
            <a:endParaRPr lang="ca-ES" sz="1400" dirty="0">
              <a:latin typeface="Montserrat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58078" y="338174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Participació </a:t>
            </a:r>
            <a:r>
              <a:rPr lang="ca-ES" sz="1400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activa i </a:t>
            </a:r>
            <a:r>
              <a:rPr lang="ca-ES" sz="14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compromesa </a:t>
            </a:r>
            <a:r>
              <a:rPr lang="ca-ES" sz="1400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davant un repte social i ambiental</a:t>
            </a:r>
            <a:endParaRPr lang="ca-ES" sz="1400" dirty="0">
              <a:latin typeface="Montserrat" panose="000005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6915" y="4355857"/>
            <a:ext cx="3730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1400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Realització de </a:t>
            </a:r>
            <a:r>
              <a:rPr lang="ca-ES" sz="1400" b="1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campanyes</a:t>
            </a:r>
            <a:r>
              <a:rPr lang="ca-ES" sz="1400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 informatives</a:t>
            </a:r>
            <a:endParaRPr lang="ca-ES" sz="1400" dirty="0">
              <a:latin typeface="Montserrat" panose="000005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7509" y="5114523"/>
            <a:ext cx="3440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rgbClr val="B2AD4C"/>
                </a:solidFill>
                <a:latin typeface="Montserrat" panose="00000500000000000000" pitchFamily="2" charset="0"/>
              </a:rPr>
              <a:t>Avaluació </a:t>
            </a:r>
            <a:r>
              <a:rPr lang="pt-BR" sz="1400" dirty="0">
                <a:solidFill>
                  <a:srgbClr val="B2AD4C"/>
                </a:solidFill>
                <a:latin typeface="Montserrat" panose="00000500000000000000" pitchFamily="2" charset="0"/>
              </a:rPr>
              <a:t>dels processos i projectes</a:t>
            </a:r>
            <a:endParaRPr lang="es-ES" sz="1400" dirty="0">
              <a:solidFill>
                <a:srgbClr val="B2AD4C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Aprenentatges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6816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solidFill>
                  <a:srgbClr val="A45C55"/>
                </a:solidFill>
                <a:latin typeface="Montserrat" panose="00000500000000000000" pitchFamily="2" charset="0"/>
              </a:rPr>
              <a:t>Aprenentatges específics de </a:t>
            </a:r>
            <a:r>
              <a:rPr lang="pt-BR" sz="1400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l’assignatura</a:t>
            </a:r>
          </a:p>
          <a:p>
            <a:pPr algn="ctr"/>
            <a:r>
              <a:rPr lang="pt-BR" sz="1400" b="1" dirty="0" smtClean="0">
                <a:solidFill>
                  <a:srgbClr val="A45C55"/>
                </a:solidFill>
                <a:latin typeface="Montserrat" panose="00000500000000000000" pitchFamily="2" charset="0"/>
              </a:rPr>
              <a:t>Desenvolupament </a:t>
            </a:r>
            <a:r>
              <a:rPr lang="pt-BR" sz="1400" b="1" dirty="0">
                <a:solidFill>
                  <a:srgbClr val="A45C55"/>
                </a:solidFill>
                <a:latin typeface="Montserrat" panose="00000500000000000000" pitchFamily="2" charset="0"/>
              </a:rPr>
              <a:t>Comunitari (CFGS)</a:t>
            </a:r>
            <a:endParaRPr lang="es-ES" sz="1400" b="1" dirty="0">
              <a:solidFill>
                <a:srgbClr val="A45C55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5295" y="16816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solidFill>
                  <a:srgbClr val="737031"/>
                </a:solidFill>
                <a:latin typeface="Montserrat" panose="00000500000000000000" pitchFamily="2" charset="0"/>
              </a:rPr>
              <a:t>Aprenentatges específics </a:t>
            </a:r>
            <a:endParaRPr lang="pt-BR" sz="1400" dirty="0" smtClean="0">
              <a:solidFill>
                <a:srgbClr val="73703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400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de </a:t>
            </a:r>
            <a:r>
              <a:rPr lang="pt-BR" sz="1400" b="1" dirty="0" smtClean="0">
                <a:solidFill>
                  <a:srgbClr val="737031"/>
                </a:solidFill>
                <a:latin typeface="Montserrat" panose="00000500000000000000" pitchFamily="2" charset="0"/>
              </a:rPr>
              <a:t>4t d’ESO</a:t>
            </a:r>
            <a:endParaRPr lang="es-ES" sz="1400" b="1" dirty="0">
              <a:solidFill>
                <a:srgbClr val="73703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804443"/>
            <a:ext cx="3600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Aprenentatges curriculars dins dels àmbits: </a:t>
            </a:r>
          </a:p>
          <a:p>
            <a:pPr algn="just">
              <a:lnSpc>
                <a:spcPct val="150000"/>
              </a:lnSpc>
            </a:pPr>
            <a:endParaRPr lang="ca-ES" sz="14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Comunicatiu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Digital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Matemàtic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Social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Cultura i Valors</a:t>
            </a:r>
            <a:endParaRPr lang="ca-ES" sz="1400" dirty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Cientificotècnic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1776" y="2804443"/>
            <a:ext cx="40324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Aprenentatges curriculars de les unitats formatives:</a:t>
            </a:r>
          </a:p>
          <a:p>
            <a:pPr algn="just">
              <a:lnSpc>
                <a:spcPct val="150000"/>
              </a:lnSpc>
            </a:pPr>
            <a:endParaRPr lang="ca-ES" sz="1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Diagnòstic </a:t>
            </a:r>
            <a:r>
              <a:rPr lang="ca-ES" sz="1400" dirty="0">
                <a:latin typeface="Montserrat" panose="00000500000000000000" pitchFamily="2" charset="0"/>
                <a:cs typeface="Arial" panose="020B0604020202020204" pitchFamily="34" charset="0"/>
              </a:rPr>
              <a:t>del procés </a:t>
            </a: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comunitari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ca-ES" sz="1400" dirty="0" smtClean="0"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400" dirty="0" smtClean="0">
                <a:latin typeface="Montserrat" panose="00000500000000000000" pitchFamily="2" charset="0"/>
                <a:cs typeface="Arial" panose="020B0604020202020204" pitchFamily="34" charset="0"/>
              </a:rPr>
              <a:t>Foment </a:t>
            </a:r>
            <a:r>
              <a:rPr lang="ca-ES" sz="1400" dirty="0">
                <a:latin typeface="Montserrat" panose="00000500000000000000" pitchFamily="2" charset="0"/>
                <a:cs typeface="Arial" panose="020B0604020202020204" pitchFamily="34" charset="0"/>
              </a:rPr>
              <a:t>i suport de l'associacionisme i participació ciutadana</a:t>
            </a:r>
          </a:p>
        </p:txBody>
      </p:sp>
    </p:spTree>
    <p:extLst>
      <p:ext uri="{BB962C8B-B14F-4D97-AF65-F5344CB8AC3E}">
        <p14:creationId xmlns:p14="http://schemas.microsoft.com/office/powerpoint/2010/main" val="88372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  Serveis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366057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73703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 VILA DE GRÀCIA</a:t>
            </a:r>
            <a:endParaRPr lang="es-ES" b="1" dirty="0">
              <a:solidFill>
                <a:srgbClr val="73703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972578"/>
            <a:ext cx="4255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Creació de postals amb </a:t>
            </a:r>
            <a:r>
              <a:rPr lang="ca-ES" sz="1400" b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receptes d'aprofitament </a:t>
            </a: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de pa sec, que s'han entregat als forns del barri per repartir-les entre la clientela. </a:t>
            </a:r>
          </a:p>
          <a:p>
            <a:pPr algn="just"/>
            <a:endParaRPr lang="ca-ES" sz="1400" dirty="0" smtClean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509344"/>
            <a:ext cx="4255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>
                <a:solidFill>
                  <a:srgbClr val="000000"/>
                </a:solidFill>
                <a:latin typeface="Montserrat" panose="00000500000000000000" pitchFamily="2" charset="0"/>
              </a:rPr>
              <a:t>Disseny de </a:t>
            </a:r>
            <a:r>
              <a:rPr lang="ca-E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posa-gots </a:t>
            </a:r>
            <a:r>
              <a:rPr lang="ca-ES" sz="1400" dirty="0">
                <a:solidFill>
                  <a:srgbClr val="000000"/>
                </a:solidFill>
                <a:latin typeface="Montserrat" panose="00000500000000000000" pitchFamily="2" charset="0"/>
              </a:rPr>
              <a:t>amb missatges de sensibilització sobre el malbaratament d'aliments, que s'han entregat a diversos bars i restaurants del barri.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9" y="5131528"/>
            <a:ext cx="42552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>
                <a:solidFill>
                  <a:srgbClr val="000000"/>
                </a:solidFill>
                <a:latin typeface="Montserrat" panose="00000500000000000000" pitchFamily="2" charset="0"/>
              </a:rPr>
              <a:t>Realització d'un </a:t>
            </a:r>
            <a:r>
              <a:rPr lang="ca-E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vídeo de sensibilització </a:t>
            </a:r>
            <a:r>
              <a:rPr lang="ca-ES" sz="1400" dirty="0">
                <a:solidFill>
                  <a:srgbClr val="000000"/>
                </a:solidFill>
                <a:latin typeface="Montserrat" panose="00000500000000000000" pitchFamily="2" charset="0"/>
              </a:rPr>
              <a:t>per tal de fer arribar a les famílies i reduir el malbaratament alimentari a les llars.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18819" r="21947" b="17095"/>
          <a:stretch/>
        </p:blipFill>
        <p:spPr>
          <a:xfrm>
            <a:off x="6876256" y="3906531"/>
            <a:ext cx="1728192" cy="2258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42650" r="39535" b="11150"/>
          <a:stretch/>
        </p:blipFill>
        <p:spPr>
          <a:xfrm>
            <a:off x="5048296" y="3933056"/>
            <a:ext cx="1663908" cy="2232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1651" r="21651" b="13250"/>
          <a:stretch/>
        </p:blipFill>
        <p:spPr>
          <a:xfrm>
            <a:off x="6482535" y="2178340"/>
            <a:ext cx="212191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etls\AppData\Local\Microsoft\Windows\INetCache\Content.Outlook\KFX102LW\Logotip Simpos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2" y="0"/>
            <a:ext cx="1523255" cy="1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" y="-4763"/>
            <a:ext cx="5076056" cy="1057499"/>
          </a:xfrm>
          <a:prstGeom prst="rect">
            <a:avLst/>
          </a:prstGeom>
          <a:solidFill>
            <a:srgbClr val="F0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a-ES" sz="2800" dirty="0" smtClean="0">
                <a:solidFill>
                  <a:srgbClr val="B2AD4C"/>
                </a:solidFill>
                <a:latin typeface="Abril Fatface" panose="02000503000000020003" pitchFamily="2" charset="0"/>
                <a:cs typeface="Arial" panose="020B0604020202020204" pitchFamily="34" charset="0"/>
              </a:rPr>
              <a:t>   Serveis</a:t>
            </a:r>
            <a:endParaRPr lang="ca-ES" sz="2800" dirty="0">
              <a:solidFill>
                <a:srgbClr val="B2AD4C"/>
              </a:solidFill>
              <a:latin typeface="Abril Fatface" panose="0200050300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366057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A45C55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 FERRAN TALLADA</a:t>
            </a:r>
            <a:endParaRPr lang="es-ES" b="1" dirty="0">
              <a:solidFill>
                <a:srgbClr val="A45C5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132856"/>
            <a:ext cx="4255272" cy="167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Disseny </a:t>
            </a:r>
            <a:r>
              <a:rPr lang="ca-ES" sz="1400" dirty="0">
                <a:solidFill>
                  <a:srgbClr val="000000"/>
                </a:solidFill>
                <a:latin typeface="Montserrat" panose="00000500000000000000" pitchFamily="2" charset="0"/>
              </a:rPr>
              <a:t>i realització d'un </a:t>
            </a:r>
            <a:r>
              <a:rPr lang="ca-ES" sz="1400" b="1" dirty="0">
                <a:solidFill>
                  <a:srgbClr val="000000"/>
                </a:solidFill>
                <a:latin typeface="Montserrat" panose="00000500000000000000" pitchFamily="2" charset="0"/>
              </a:rPr>
              <a:t>mural col·lectiu </a:t>
            </a:r>
            <a:r>
              <a:rPr lang="ca-ES" sz="1400" dirty="0">
                <a:solidFill>
                  <a:srgbClr val="000000"/>
                </a:solidFill>
                <a:latin typeface="Montserrat" panose="00000500000000000000" pitchFamily="2" charset="0"/>
              </a:rPr>
              <a:t>al Mercat del Carmel per tal de sensibilitzar sobre l'aprofitament dels aliments i visibilitzar el paper del mercat com a part de la solució al malbaratament alimentari</a:t>
            </a: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7" y="4104109"/>
            <a:ext cx="42552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Creació d'un </a:t>
            </a:r>
            <a:r>
              <a:rPr lang="ca-ES" sz="1400" b="1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Punt d'Informació Alimentari</a:t>
            </a: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,</a:t>
            </a:r>
            <a:r>
              <a:rPr lang="es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 un </a:t>
            </a: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espai on a partir de diferents dinàmiques participatives es facilita informació, dades, consells, fent arribar la situació actual del malbaratament alimentari a l'entorn</a:t>
            </a:r>
            <a:r>
              <a:rPr lang="es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  <a:r>
              <a:rPr lang="ca-ES" sz="1400" dirty="0" smtClean="0">
                <a:solidFill>
                  <a:srgbClr val="000000"/>
                </a:solidFill>
                <a:latin typeface="Montserrat" panose="00000500000000000000" pitchFamily="2" charset="0"/>
              </a:rPr>
              <a:t>  </a:t>
            </a:r>
            <a:endParaRPr lang="ca-ES" sz="14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07" y="4540281"/>
            <a:ext cx="2262709" cy="1697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b="12705"/>
          <a:stretch/>
        </p:blipFill>
        <p:spPr>
          <a:xfrm>
            <a:off x="6696505" y="3312067"/>
            <a:ext cx="1979712" cy="1152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40" y="3273004"/>
            <a:ext cx="1440160" cy="29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637</Words>
  <Application>Microsoft Office PowerPoint</Application>
  <PresentationFormat>On-screen Show (4:3)</PresentationFormat>
  <Paragraphs>107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Abril Fatface</vt:lpstr>
      <vt:lpstr>Arial</vt:lpstr>
      <vt:lpstr>Calibri</vt:lpstr>
      <vt:lpstr>Montserrat</vt:lpstr>
      <vt:lpstr>Tema de l'Office</vt:lpstr>
      <vt:lpstr>Som part de la solució  al malbaratament alimentari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Diputació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entitat/centre educatiu   Títol de l’experiència d’ApS/SCamb</dc:title>
  <dc:creator>batetls</dc:creator>
  <cp:lastModifiedBy>Espigoladors</cp:lastModifiedBy>
  <cp:revision>25</cp:revision>
  <dcterms:created xsi:type="dcterms:W3CDTF">2019-07-03T07:39:03Z</dcterms:created>
  <dcterms:modified xsi:type="dcterms:W3CDTF">2019-07-23T13:06:36Z</dcterms:modified>
</cp:coreProperties>
</file>