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5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ef315458b_0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ef315458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ef315458b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ef315458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ef315458b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ef31545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ef315458b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ef315458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ef315458b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ef315458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ef315458b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ef315458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ef315458b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ef315458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ol"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ol i text vertical"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ol vertical i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ol i objectes"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çalera de la secció"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ctes"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omés títol"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ingut amb llegend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tge amb llegend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a-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a-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www.youtube.com/watch?v=KYBkbUGkc2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handwork.ca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descr="C:\Users\batetls\AppData\Local\Microsoft\Windows\INetCache\Content.Outlook\KFX102LW\Encapçalament Simposi.JPG"/>
          <p:cNvPicPr preferRelativeResize="0"/>
          <p:nvPr/>
        </p:nvPicPr>
        <p:blipFill rotWithShape="1">
          <a:blip r:embed="rId3">
            <a:alphaModFix/>
          </a:blip>
          <a:srcRect/>
          <a:stretch/>
        </p:blipFill>
        <p:spPr>
          <a:xfrm>
            <a:off x="179512" y="188640"/>
            <a:ext cx="4260155" cy="825266"/>
          </a:xfrm>
          <a:prstGeom prst="rect">
            <a:avLst/>
          </a:prstGeom>
          <a:noFill/>
          <a:ln>
            <a:noFill/>
          </a:ln>
        </p:spPr>
      </p:pic>
      <p:sp>
        <p:nvSpPr>
          <p:cNvPr id="85" name="Google Shape;85;p13"/>
          <p:cNvSpPr txBox="1">
            <a:spLocks noGrp="1"/>
          </p:cNvSpPr>
          <p:nvPr>
            <p:ph type="ctrTitle"/>
          </p:nvPr>
        </p:nvSpPr>
        <p:spPr>
          <a:xfrm>
            <a:off x="755575" y="1430175"/>
            <a:ext cx="7772400" cy="325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Arial"/>
              <a:buNone/>
            </a:pPr>
            <a:r>
              <a:rPr lang="ca-ES" sz="2400">
                <a:latin typeface="Arial"/>
                <a:ea typeface="Arial"/>
                <a:cs typeface="Arial"/>
                <a:sym typeface="Arial"/>
              </a:rPr>
              <a:t>INS Antoni Cumella, EM Salvador LLobet, CEIP Salvador Espriu,Cooperativa Tarpuna, i Ajuntament de Granollers.</a:t>
            </a:r>
            <a:br>
              <a:rPr lang="ca-ES" sz="3959">
                <a:latin typeface="Arial"/>
                <a:ea typeface="Arial"/>
                <a:cs typeface="Arial"/>
                <a:sym typeface="Arial"/>
              </a:rPr>
            </a:br>
            <a:r>
              <a:rPr lang="ca-ES" sz="3959">
                <a:latin typeface="Arial"/>
                <a:ea typeface="Arial"/>
                <a:cs typeface="Arial"/>
                <a:sym typeface="Arial"/>
              </a:rPr>
              <a:t> </a:t>
            </a:r>
            <a:br>
              <a:rPr lang="ca-ES" sz="3959">
                <a:latin typeface="Arial"/>
                <a:ea typeface="Arial"/>
                <a:cs typeface="Arial"/>
                <a:sym typeface="Arial"/>
              </a:rPr>
            </a:br>
            <a:r>
              <a:rPr lang="ca-ES" sz="3959">
                <a:latin typeface="Arial"/>
                <a:ea typeface="Arial"/>
                <a:cs typeface="Arial"/>
                <a:sym typeface="Arial"/>
              </a:rPr>
              <a:t>Projecte Revolta</a:t>
            </a:r>
            <a:endParaRPr sz="3959">
              <a:latin typeface="Arial"/>
              <a:ea typeface="Arial"/>
              <a:cs typeface="Arial"/>
              <a:sym typeface="Arial"/>
            </a:endParaRPr>
          </a:p>
          <a:p>
            <a:pPr marL="0" lvl="0" indent="0" algn="ctr" rtl="0">
              <a:spcBef>
                <a:spcPts val="0"/>
              </a:spcBef>
              <a:spcAft>
                <a:spcPts val="0"/>
              </a:spcAft>
              <a:buClr>
                <a:schemeClr val="dk1"/>
              </a:buClr>
              <a:buSzPts val="3959"/>
              <a:buFont typeface="Arial"/>
              <a:buNone/>
            </a:pPr>
            <a:r>
              <a:rPr lang="ca-ES" sz="3600"/>
              <a:t>(Si Recicles (Re)Generes)</a:t>
            </a:r>
            <a:br>
              <a:rPr lang="ca-ES" sz="3959"/>
            </a:br>
            <a:endParaRPr sz="3959"/>
          </a:p>
        </p:txBody>
      </p:sp>
      <p:pic>
        <p:nvPicPr>
          <p:cNvPr id="86" name="Google Shape;86;p13"/>
          <p:cNvPicPr preferRelativeResize="0"/>
          <p:nvPr/>
        </p:nvPicPr>
        <p:blipFill>
          <a:blip r:embed="rId4">
            <a:alphaModFix/>
          </a:blip>
          <a:stretch>
            <a:fillRect/>
          </a:stretch>
        </p:blipFill>
        <p:spPr>
          <a:xfrm>
            <a:off x="390613" y="5762137"/>
            <a:ext cx="2346099" cy="943450"/>
          </a:xfrm>
          <a:prstGeom prst="rect">
            <a:avLst/>
          </a:prstGeom>
          <a:noFill/>
          <a:ln>
            <a:noFill/>
          </a:ln>
        </p:spPr>
      </p:pic>
      <p:pic>
        <p:nvPicPr>
          <p:cNvPr id="87" name="Google Shape;87;p13"/>
          <p:cNvPicPr preferRelativeResize="0"/>
          <p:nvPr/>
        </p:nvPicPr>
        <p:blipFill>
          <a:blip r:embed="rId5">
            <a:alphaModFix/>
          </a:blip>
          <a:stretch>
            <a:fillRect/>
          </a:stretch>
        </p:blipFill>
        <p:spPr>
          <a:xfrm>
            <a:off x="179500" y="4559425"/>
            <a:ext cx="2768325" cy="922775"/>
          </a:xfrm>
          <a:prstGeom prst="rect">
            <a:avLst/>
          </a:prstGeom>
          <a:noFill/>
          <a:ln>
            <a:noFill/>
          </a:ln>
        </p:spPr>
      </p:pic>
      <p:pic>
        <p:nvPicPr>
          <p:cNvPr id="88" name="Google Shape;88;p13"/>
          <p:cNvPicPr preferRelativeResize="0"/>
          <p:nvPr/>
        </p:nvPicPr>
        <p:blipFill>
          <a:blip r:embed="rId6">
            <a:alphaModFix/>
          </a:blip>
          <a:stretch>
            <a:fillRect/>
          </a:stretch>
        </p:blipFill>
        <p:spPr>
          <a:xfrm>
            <a:off x="2947825" y="4913700"/>
            <a:ext cx="1300925" cy="1397300"/>
          </a:xfrm>
          <a:prstGeom prst="rect">
            <a:avLst/>
          </a:prstGeom>
          <a:noFill/>
          <a:ln>
            <a:noFill/>
          </a:ln>
        </p:spPr>
      </p:pic>
      <p:pic>
        <p:nvPicPr>
          <p:cNvPr id="89" name="Google Shape;89;p13"/>
          <p:cNvPicPr preferRelativeResize="0"/>
          <p:nvPr/>
        </p:nvPicPr>
        <p:blipFill>
          <a:blip r:embed="rId7">
            <a:alphaModFix/>
          </a:blip>
          <a:stretch>
            <a:fillRect/>
          </a:stretch>
        </p:blipFill>
        <p:spPr>
          <a:xfrm>
            <a:off x="5874400" y="5388225"/>
            <a:ext cx="2237030" cy="922775"/>
          </a:xfrm>
          <a:prstGeom prst="rect">
            <a:avLst/>
          </a:prstGeom>
          <a:noFill/>
          <a:ln>
            <a:noFill/>
          </a:ln>
        </p:spPr>
      </p:pic>
      <p:pic>
        <p:nvPicPr>
          <p:cNvPr id="90" name="Google Shape;90;p13"/>
          <p:cNvPicPr preferRelativeResize="0"/>
          <p:nvPr/>
        </p:nvPicPr>
        <p:blipFill>
          <a:blip r:embed="rId8">
            <a:alphaModFix/>
          </a:blip>
          <a:stretch>
            <a:fillRect/>
          </a:stretch>
        </p:blipFill>
        <p:spPr>
          <a:xfrm>
            <a:off x="4387512" y="4961900"/>
            <a:ext cx="1300925" cy="1300925"/>
          </a:xfrm>
          <a:prstGeom prst="rect">
            <a:avLst/>
          </a:prstGeom>
          <a:noFill/>
          <a:ln>
            <a:noFill/>
          </a:ln>
        </p:spPr>
      </p:pic>
      <p:sp>
        <p:nvSpPr>
          <p:cNvPr id="91" name="Google Shape;91;p13"/>
          <p:cNvSpPr txBox="1"/>
          <p:nvPr/>
        </p:nvSpPr>
        <p:spPr>
          <a:xfrm>
            <a:off x="4411175" y="6151525"/>
            <a:ext cx="13008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a-ES">
                <a:latin typeface="Calibri"/>
                <a:ea typeface="Calibri"/>
                <a:cs typeface="Calibri"/>
                <a:sym typeface="Calibri"/>
              </a:rPr>
              <a:t>Escola </a:t>
            </a:r>
            <a:endParaRPr>
              <a:latin typeface="Calibri"/>
              <a:ea typeface="Calibri"/>
              <a:cs typeface="Calibri"/>
              <a:sym typeface="Calibri"/>
            </a:endParaRPr>
          </a:p>
          <a:p>
            <a:pPr marL="0" lvl="0" indent="0" algn="ctr" rtl="0">
              <a:spcBef>
                <a:spcPts val="0"/>
              </a:spcBef>
              <a:spcAft>
                <a:spcPts val="0"/>
              </a:spcAft>
              <a:buNone/>
            </a:pPr>
            <a:r>
              <a:rPr lang="ca-ES">
                <a:latin typeface="Calibri"/>
                <a:ea typeface="Calibri"/>
                <a:cs typeface="Calibri"/>
                <a:sym typeface="Calibri"/>
              </a:rPr>
              <a:t>Salvador Llobet</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2"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164" name="Google Shape;164;p22"/>
          <p:cNvSpPr txBox="1"/>
          <p:nvPr/>
        </p:nvSpPr>
        <p:spPr>
          <a:xfrm>
            <a:off x="683568" y="908720"/>
            <a:ext cx="6940814" cy="12311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a:solidFill>
                  <a:schemeClr val="dk1"/>
                </a:solidFill>
              </a:rPr>
              <a:t>El Servei:</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22"/>
          <p:cNvSpPr txBox="1"/>
          <p:nvPr/>
        </p:nvSpPr>
        <p:spPr>
          <a:xfrm>
            <a:off x="746725" y="1681650"/>
            <a:ext cx="7820700" cy="43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a-ES" sz="2400">
                <a:latin typeface="Calibri"/>
                <a:ea typeface="Calibri"/>
                <a:cs typeface="Calibri"/>
                <a:sym typeface="Calibri"/>
              </a:rPr>
              <a:t>El servei l’han dut a terme els nois i noies de la cooperativa Handwork coop. </a:t>
            </a:r>
            <a:endParaRPr sz="2400">
              <a:latin typeface="Calibri"/>
              <a:ea typeface="Calibri"/>
              <a:cs typeface="Calibri"/>
              <a:sym typeface="Calibri"/>
            </a:endParaRPr>
          </a:p>
          <a:p>
            <a:pPr marL="0" lvl="0" indent="0" algn="l" rtl="0">
              <a:spcBef>
                <a:spcPts val="0"/>
              </a:spcBef>
              <a:spcAft>
                <a:spcPts val="0"/>
              </a:spcAft>
              <a:buNone/>
            </a:pPr>
            <a:r>
              <a:rPr lang="ca-ES" sz="2400">
                <a:latin typeface="Calibri"/>
                <a:ea typeface="Calibri"/>
                <a:cs typeface="Calibri"/>
                <a:sym typeface="Calibri"/>
              </a:rPr>
              <a:t>Cada dia de dimarts a divendres anaven amb dos bidons buits a intercanviar-los per dos de plens de residus orgànics dels menjadors dels dos centres de primària i els aboquen al digestor. Divendres s’higienitza i dilluns es buida.</a:t>
            </a:r>
            <a:endParaRPr sz="2400">
              <a:latin typeface="Calibri"/>
              <a:ea typeface="Calibri"/>
              <a:cs typeface="Calibri"/>
              <a:sym typeface="Calibri"/>
            </a:endParaRPr>
          </a:p>
        </p:txBody>
      </p:sp>
      <p:pic>
        <p:nvPicPr>
          <p:cNvPr id="166" name="Google Shape;166;p22"/>
          <p:cNvPicPr preferRelativeResize="0"/>
          <p:nvPr/>
        </p:nvPicPr>
        <p:blipFill rotWithShape="1">
          <a:blip r:embed="rId4">
            <a:alphaModFix/>
          </a:blip>
          <a:srcRect r="8883" b="9074"/>
          <a:stretch/>
        </p:blipFill>
        <p:spPr>
          <a:xfrm>
            <a:off x="387967" y="4329850"/>
            <a:ext cx="3898557" cy="2187325"/>
          </a:xfrm>
          <a:prstGeom prst="rect">
            <a:avLst/>
          </a:prstGeom>
          <a:noFill/>
          <a:ln>
            <a:noFill/>
          </a:ln>
        </p:spPr>
      </p:pic>
      <p:pic>
        <p:nvPicPr>
          <p:cNvPr id="167" name="Google Shape;167;p22"/>
          <p:cNvPicPr preferRelativeResize="0"/>
          <p:nvPr/>
        </p:nvPicPr>
        <p:blipFill rotWithShape="1">
          <a:blip r:embed="rId5">
            <a:alphaModFix/>
          </a:blip>
          <a:srcRect r="12265" b="13785"/>
          <a:stretch/>
        </p:blipFill>
        <p:spPr>
          <a:xfrm>
            <a:off x="4805150" y="4329861"/>
            <a:ext cx="3958951" cy="2187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73" name="Google Shape;173;p23"/>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ca-ES" sz="2400"/>
              <a:t>Gràcies al digestor, s’accelera molt el procés, en una setmana tenim un material deshidratat i precompostat que al cap de tres mesos és un compost sense impropis i d’alta qualitat.</a:t>
            </a:r>
            <a:endParaRPr sz="2400"/>
          </a:p>
          <a:p>
            <a:pPr marL="0" lvl="0" indent="0" algn="l" rtl="0">
              <a:spcBef>
                <a:spcPts val="360"/>
              </a:spcBef>
              <a:spcAft>
                <a:spcPts val="0"/>
              </a:spcAft>
              <a:buNone/>
            </a:pPr>
            <a:r>
              <a:rPr lang="ca-ES" sz="2400"/>
              <a:t>Quan un centre educatiu o entitat en demana, els nois i noies de Handwork els fan un taller d’educació ambiental i els hi donen.</a:t>
            </a:r>
            <a:endParaRPr sz="2400"/>
          </a:p>
          <a:p>
            <a:pPr marL="0" lvl="0" indent="0" algn="l" rtl="0">
              <a:spcBef>
                <a:spcPts val="360"/>
              </a:spcBef>
              <a:spcAft>
                <a:spcPts val="0"/>
              </a:spcAft>
              <a:buNone/>
            </a:pPr>
            <a:endParaRPr sz="2400"/>
          </a:p>
        </p:txBody>
      </p:sp>
      <p:pic>
        <p:nvPicPr>
          <p:cNvPr id="174" name="Google Shape;174;p23"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175" name="Google Shape;175;p23"/>
          <p:cNvSpPr txBox="1"/>
          <p:nvPr/>
        </p:nvSpPr>
        <p:spPr>
          <a:xfrm>
            <a:off x="683568" y="908720"/>
            <a:ext cx="6940800" cy="123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a:solidFill>
                  <a:schemeClr val="dk1"/>
                </a:solidFill>
              </a:rPr>
              <a:t>El Servei:</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6" name="Google Shape;176;p23"/>
          <p:cNvPicPr preferRelativeResize="0"/>
          <p:nvPr/>
        </p:nvPicPr>
        <p:blipFill rotWithShape="1">
          <a:blip r:embed="rId4">
            <a:alphaModFix/>
          </a:blip>
          <a:srcRect r="8609" b="9198"/>
          <a:stretch/>
        </p:blipFill>
        <p:spPr>
          <a:xfrm>
            <a:off x="1911350" y="3763425"/>
            <a:ext cx="4730526" cy="2642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4"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182" name="Google Shape;182;p24"/>
          <p:cNvSpPr txBox="1"/>
          <p:nvPr/>
        </p:nvSpPr>
        <p:spPr>
          <a:xfrm>
            <a:off x="683568" y="908720"/>
            <a:ext cx="6940814" cy="12311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a:solidFill>
                  <a:schemeClr val="dk1"/>
                </a:solidFill>
              </a:rPr>
              <a:t>Beneficiaris del servei:</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24"/>
          <p:cNvSpPr txBox="1"/>
          <p:nvPr/>
        </p:nvSpPr>
        <p:spPr>
          <a:xfrm>
            <a:off x="1048975" y="2279450"/>
            <a:ext cx="6940800" cy="28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84" name="Google Shape;184;p24"/>
          <p:cNvSpPr txBox="1"/>
          <p:nvPr/>
        </p:nvSpPr>
        <p:spPr>
          <a:xfrm>
            <a:off x="825325" y="1866800"/>
            <a:ext cx="7164300" cy="4126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ca-ES" sz="2400">
                <a:latin typeface="Calibri"/>
                <a:ea typeface="Calibri"/>
                <a:cs typeface="Calibri"/>
                <a:sym typeface="Calibri"/>
              </a:rPr>
              <a:t>Els dos menjadors escolars als que hem recollit els residus.</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ca-ES" sz="2400">
                <a:latin typeface="Calibri"/>
                <a:ea typeface="Calibri"/>
                <a:cs typeface="Calibri"/>
                <a:sym typeface="Calibri"/>
              </a:rPr>
              <a:t>Totes les entitats que han fet la visita i s’han endut compost als seus horts socials (7 enguany).</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ca-ES" sz="2400">
                <a:latin typeface="Calibri"/>
                <a:ea typeface="Calibri"/>
                <a:cs typeface="Calibri"/>
                <a:sym typeface="Calibri"/>
              </a:rPr>
              <a:t>La cooperativa Tarpuna que ha pogut millorar el prototip i generar altres projectes similars.</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ca-ES" sz="2400">
                <a:latin typeface="Calibri"/>
                <a:ea typeface="Calibri"/>
                <a:cs typeface="Calibri"/>
                <a:sym typeface="Calibri"/>
              </a:rPr>
              <a:t>Nosaltres mateixos que hem après, ens hem apoderat, hem cultivat i ens hem menjat els calçots!</a:t>
            </a:r>
            <a:endParaRPr sz="24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5"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190" name="Google Shape;190;p25"/>
          <p:cNvSpPr txBox="1"/>
          <p:nvPr/>
        </p:nvSpPr>
        <p:spPr>
          <a:xfrm>
            <a:off x="683568" y="908720"/>
            <a:ext cx="6940814" cy="20928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a:solidFill>
                  <a:schemeClr val="dk1"/>
                </a:solidFill>
                <a:latin typeface="Arial"/>
                <a:ea typeface="Arial"/>
                <a:cs typeface="Arial"/>
                <a:sym typeface="Arial"/>
              </a:rPr>
              <a:t>No vull marxar sense dir que...</a:t>
            </a:r>
            <a:endParaRPr/>
          </a:p>
          <a:p>
            <a:pPr marL="0" marR="0" lvl="0" indent="0" algn="l" rtl="0">
              <a:spcBef>
                <a:spcPts val="0"/>
              </a:spcBef>
              <a:spcAft>
                <a:spcPts val="0"/>
              </a:spcAft>
              <a:buNone/>
            </a:pPr>
            <a:endParaRPr sz="2800">
              <a:solidFill>
                <a:schemeClr val="dk1"/>
              </a:solidFill>
              <a:latin typeface="Arial"/>
              <a:ea typeface="Arial"/>
              <a:cs typeface="Arial"/>
              <a:sym typeface="Arial"/>
            </a:endParaRPr>
          </a:p>
          <a:p>
            <a:pPr marL="457200" marR="0" lvl="0" indent="-457200" algn="l" rtl="0">
              <a:spcBef>
                <a:spcPts val="0"/>
              </a:spcBef>
              <a:spcAft>
                <a:spcPts val="0"/>
              </a:spcAft>
              <a:buClr>
                <a:schemeClr val="dk1"/>
              </a:buClr>
              <a:buSzPts val="2800"/>
              <a:buFont typeface="Arial"/>
              <a:buChar char="•"/>
            </a:pPr>
            <a:r>
              <a:rPr lang="ca-ES" sz="2800">
                <a:solidFill>
                  <a:schemeClr val="dk1"/>
                </a:solidFill>
              </a:rPr>
              <a:t>Aquests tipus de projectes no estan exempts de certes dificultats.</a:t>
            </a:r>
            <a:endParaRPr sz="2800">
              <a:solidFill>
                <a:schemeClr val="dk1"/>
              </a:solidFill>
            </a:endParaRPr>
          </a:p>
          <a:p>
            <a:pPr marL="457200" marR="0" lvl="0" indent="-457200" algn="l" rtl="0">
              <a:spcBef>
                <a:spcPts val="0"/>
              </a:spcBef>
              <a:spcAft>
                <a:spcPts val="0"/>
              </a:spcAft>
              <a:buClr>
                <a:schemeClr val="dk1"/>
              </a:buClr>
              <a:buSzPts val="2800"/>
              <a:buFont typeface="Arial"/>
              <a:buChar char="•"/>
            </a:pPr>
            <a:r>
              <a:rPr lang="ca-ES" sz="2800">
                <a:solidFill>
                  <a:schemeClr val="dk1"/>
                </a:solidFill>
              </a:rPr>
              <a:t>Que valen molt la pena per la gran quantitat de valors i competències que s’hi treballen més enllà dels continguts (que també hi són i són importants).</a:t>
            </a:r>
            <a:endParaRPr sz="2800">
              <a:solidFill>
                <a:schemeClr val="dk1"/>
              </a:solidFill>
            </a:endParaRPr>
          </a:p>
          <a:p>
            <a:pPr marL="457200" marR="0" lvl="0" indent="-457200" algn="l" rtl="0">
              <a:spcBef>
                <a:spcPts val="0"/>
              </a:spcBef>
              <a:spcAft>
                <a:spcPts val="0"/>
              </a:spcAft>
              <a:buClr>
                <a:schemeClr val="dk1"/>
              </a:buClr>
              <a:buSzPts val="2800"/>
              <a:buFont typeface="Arial"/>
              <a:buChar char="•"/>
            </a:pPr>
            <a:r>
              <a:rPr lang="ca-ES" sz="2800">
                <a:solidFill>
                  <a:schemeClr val="dk1"/>
                </a:solidFill>
              </a:rPr>
              <a:t>Que els acompanyants de la cooperativa Handwork ho trobarem molt a faltar. </a:t>
            </a:r>
            <a:endParaRPr sz="2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96" name="Google Shape;196;p26"/>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97" name="Google Shape;197;p26"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pic>
        <p:nvPicPr>
          <p:cNvPr id="198" name="Google Shape;198;p26"/>
          <p:cNvPicPr preferRelativeResize="0"/>
          <p:nvPr/>
        </p:nvPicPr>
        <p:blipFill>
          <a:blip r:embed="rId4">
            <a:alphaModFix/>
          </a:blip>
          <a:stretch>
            <a:fillRect/>
          </a:stretch>
        </p:blipFill>
        <p:spPr>
          <a:xfrm>
            <a:off x="1650625" y="1139725"/>
            <a:ext cx="5168075" cy="5168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4"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97" name="Google Shape;97;p14"/>
          <p:cNvSpPr txBox="1"/>
          <p:nvPr/>
        </p:nvSpPr>
        <p:spPr>
          <a:xfrm>
            <a:off x="649118" y="512395"/>
            <a:ext cx="7056900" cy="338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b="0" i="0" u="none" strike="noStrike" cap="none">
                <a:solidFill>
                  <a:schemeClr val="dk1"/>
                </a:solidFill>
                <a:latin typeface="Arial"/>
                <a:ea typeface="Arial"/>
                <a:cs typeface="Arial"/>
                <a:sym typeface="Arial"/>
              </a:rPr>
              <a:t>Presentació del projecte</a:t>
            </a:r>
            <a:endParaRPr/>
          </a:p>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sz="2800">
              <a:solidFill>
                <a:schemeClr val="dk1"/>
              </a:solidFill>
            </a:endParaRPr>
          </a:p>
          <a:p>
            <a:pPr marL="0" marR="0" lvl="0" indent="0" algn="l" rtl="0">
              <a:spcBef>
                <a:spcPts val="0"/>
              </a:spcBef>
              <a:spcAft>
                <a:spcPts val="0"/>
              </a:spcAft>
              <a:buNone/>
            </a:pPr>
            <a:endParaRPr sz="2800">
              <a:solidFill>
                <a:schemeClr val="dk1"/>
              </a:solidFill>
            </a:endParaRPr>
          </a:p>
          <a:p>
            <a:pPr marL="0" marR="0" lvl="0" indent="0" algn="l" rtl="0">
              <a:spcBef>
                <a:spcPts val="0"/>
              </a:spcBef>
              <a:spcAft>
                <a:spcPts val="0"/>
              </a:spcAft>
              <a:buNone/>
            </a:pPr>
            <a:endParaRPr sz="2800">
              <a:solidFill>
                <a:schemeClr val="dk1"/>
              </a:solidFill>
            </a:endParaRPr>
          </a:p>
          <a:p>
            <a:pPr marL="0" marR="0" lvl="0" indent="0" algn="l" rtl="0">
              <a:spcBef>
                <a:spcPts val="0"/>
              </a:spcBef>
              <a:spcAft>
                <a:spcPts val="0"/>
              </a:spcAft>
              <a:buNone/>
            </a:pPr>
            <a:endParaRPr sz="2800">
              <a:solidFill>
                <a:schemeClr val="dk1"/>
              </a:solidFill>
            </a:endParaRPr>
          </a:p>
          <a:p>
            <a:pPr marL="0" marR="0" lvl="0" indent="0" algn="ctr" rtl="0">
              <a:spcBef>
                <a:spcPts val="0"/>
              </a:spcBef>
              <a:spcAft>
                <a:spcPts val="0"/>
              </a:spcAft>
              <a:buNone/>
            </a:pPr>
            <a:endParaRPr sz="2800">
              <a:solidFill>
                <a:schemeClr val="dk1"/>
              </a:solidFill>
            </a:endParaRPr>
          </a:p>
          <a:p>
            <a:pPr marL="0" marR="0" lvl="0" indent="0" algn="ctr" rtl="0">
              <a:spcBef>
                <a:spcPts val="0"/>
              </a:spcBef>
              <a:spcAft>
                <a:spcPts val="0"/>
              </a:spcAft>
              <a:buNone/>
            </a:pPr>
            <a:r>
              <a:rPr lang="ca-ES" sz="2800">
                <a:solidFill>
                  <a:schemeClr val="dk1"/>
                </a:solidFill>
              </a:rPr>
              <a:t>Aliances: </a:t>
            </a:r>
            <a:endParaRPr sz="2800">
              <a:solidFill>
                <a:schemeClr val="dk1"/>
              </a:solidFill>
            </a:endParaRPr>
          </a:p>
          <a:p>
            <a:pPr marL="0" marR="0" lvl="0" indent="0" algn="ctr" rtl="0">
              <a:spcBef>
                <a:spcPts val="0"/>
              </a:spcBef>
              <a:spcAft>
                <a:spcPts val="0"/>
              </a:spcAft>
              <a:buNone/>
            </a:pPr>
            <a:r>
              <a:rPr lang="ca-ES" sz="2400">
                <a:solidFill>
                  <a:schemeClr val="dk1"/>
                </a:solidFill>
              </a:rPr>
              <a:t>Handwork coop (INS A. Cumella)</a:t>
            </a:r>
            <a:endParaRPr sz="2400">
              <a:solidFill>
                <a:schemeClr val="dk1"/>
              </a:solidFill>
            </a:endParaRPr>
          </a:p>
          <a:p>
            <a:pPr marL="0" marR="0" lvl="0" indent="0" algn="ctr" rtl="0">
              <a:spcBef>
                <a:spcPts val="0"/>
              </a:spcBef>
              <a:spcAft>
                <a:spcPts val="0"/>
              </a:spcAft>
              <a:buNone/>
            </a:pPr>
            <a:r>
              <a:rPr lang="ca-ES" sz="2400">
                <a:solidFill>
                  <a:schemeClr val="dk1"/>
                </a:solidFill>
              </a:rPr>
              <a:t>Tarpuna Coop</a:t>
            </a:r>
            <a:endParaRPr sz="2400">
              <a:solidFill>
                <a:schemeClr val="dk1"/>
              </a:solidFill>
            </a:endParaRPr>
          </a:p>
          <a:p>
            <a:pPr marL="0" marR="0" lvl="0" indent="0" algn="ctr" rtl="0">
              <a:spcBef>
                <a:spcPts val="0"/>
              </a:spcBef>
              <a:spcAft>
                <a:spcPts val="0"/>
              </a:spcAft>
              <a:buNone/>
            </a:pPr>
            <a:r>
              <a:rPr lang="ca-ES" sz="2400">
                <a:solidFill>
                  <a:schemeClr val="dk1"/>
                </a:solidFill>
              </a:rPr>
              <a:t>EM Salvador Espriu</a:t>
            </a:r>
            <a:endParaRPr sz="2400">
              <a:solidFill>
                <a:schemeClr val="dk1"/>
              </a:solidFill>
            </a:endParaRPr>
          </a:p>
          <a:p>
            <a:pPr marL="0" marR="0" lvl="0" indent="0" algn="ctr" rtl="0">
              <a:spcBef>
                <a:spcPts val="0"/>
              </a:spcBef>
              <a:spcAft>
                <a:spcPts val="0"/>
              </a:spcAft>
              <a:buNone/>
            </a:pPr>
            <a:r>
              <a:rPr lang="ca-ES" sz="2400">
                <a:solidFill>
                  <a:schemeClr val="dk1"/>
                </a:solidFill>
              </a:rPr>
              <a:t>CEIP Salvador Llobet</a:t>
            </a:r>
            <a:endParaRPr sz="2400">
              <a:solidFill>
                <a:schemeClr val="dk1"/>
              </a:solidFill>
            </a:endParaRPr>
          </a:p>
          <a:p>
            <a:pPr marL="0" marR="0" lvl="0" indent="0" algn="ctr" rtl="0">
              <a:spcBef>
                <a:spcPts val="0"/>
              </a:spcBef>
              <a:spcAft>
                <a:spcPts val="0"/>
              </a:spcAft>
              <a:buNone/>
            </a:pPr>
            <a:r>
              <a:rPr lang="ca-ES" sz="2400">
                <a:solidFill>
                  <a:schemeClr val="dk1"/>
                </a:solidFill>
              </a:rPr>
              <a:t>Ajuntament de Granollers</a:t>
            </a:r>
            <a:endParaRPr sz="2400">
              <a:solidFill>
                <a:schemeClr val="dk1"/>
              </a:solidFill>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Arial"/>
              <a:ea typeface="Arial"/>
              <a:cs typeface="Arial"/>
              <a:sym typeface="Arial"/>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8" name="Google Shape;98;p14" descr="L'Ateneu Cooperatiu del Vallès Oriental va visitar l'Institut Antoni Cumella (Granollers) per conèixer el projecte Handwork, una cooperativa d'alumnes que desenvolupen els alumnes de l'aula oberta. L'Oriol Guinart (professor de la cooperativa) i l'Agustín Campetella (i alumne de 4t d'ESO) ens expliquen en què consisteix aquesta iniciativa.&#10;&#10;Gravat i editat per Oriol Font" title="Coneixem el projecte Handwork (Granollers)">
            <a:hlinkClick r:id="rId4"/>
          </p:cNvPr>
          <p:cNvPicPr preferRelativeResize="0"/>
          <p:nvPr/>
        </p:nvPicPr>
        <p:blipFill>
          <a:blip r:embed="rId5">
            <a:alphaModFix/>
          </a:blip>
          <a:stretch>
            <a:fillRect/>
          </a:stretch>
        </p:blipFill>
        <p:spPr>
          <a:xfrm>
            <a:off x="2168425" y="1101026"/>
            <a:ext cx="3449809" cy="2587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5"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104" name="Google Shape;104;p15"/>
          <p:cNvSpPr txBox="1"/>
          <p:nvPr/>
        </p:nvSpPr>
        <p:spPr>
          <a:xfrm>
            <a:off x="683568" y="564095"/>
            <a:ext cx="6940800" cy="29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a:solidFill>
                  <a:schemeClr val="dk1"/>
                </a:solidFill>
                <a:latin typeface="Arial"/>
                <a:ea typeface="Arial"/>
                <a:cs typeface="Arial"/>
                <a:sym typeface="Arial"/>
              </a:rPr>
              <a:t>C</a:t>
            </a:r>
            <a:r>
              <a:rPr lang="ca-ES" sz="2800">
                <a:solidFill>
                  <a:schemeClr val="dk1"/>
                </a:solidFill>
              </a:rPr>
              <a:t>laus per a dur a terme el</a:t>
            </a:r>
            <a:r>
              <a:rPr lang="ca-ES" sz="2800">
                <a:solidFill>
                  <a:schemeClr val="dk1"/>
                </a:solidFill>
                <a:latin typeface="Arial"/>
                <a:ea typeface="Arial"/>
                <a:cs typeface="Arial"/>
                <a:sym typeface="Arial"/>
              </a:rPr>
              <a:t> projecte APS/SC?</a:t>
            </a:r>
            <a:endParaRPr sz="2800">
              <a:solidFill>
                <a:schemeClr val="dk1"/>
              </a:solidFill>
            </a:endParaRPr>
          </a:p>
          <a:p>
            <a:pPr marL="457200" marR="0" lvl="0" indent="-381000" algn="l" rtl="0">
              <a:spcBef>
                <a:spcPts val="0"/>
              </a:spcBef>
              <a:spcAft>
                <a:spcPts val="0"/>
              </a:spcAft>
              <a:buClr>
                <a:schemeClr val="dk1"/>
              </a:buClr>
              <a:buSzPts val="2400"/>
              <a:buChar char="●"/>
            </a:pPr>
            <a:r>
              <a:rPr lang="ca-ES" sz="2400">
                <a:solidFill>
                  <a:schemeClr val="dk1"/>
                </a:solidFill>
              </a:rPr>
              <a:t>Tarpuna coop disposa d’un prototip petit de digestor de matèria orgànica i el projecte Revolta.</a:t>
            </a:r>
            <a:endParaRPr sz="2400">
              <a:solidFill>
                <a:schemeClr val="dk1"/>
              </a:solidFill>
            </a:endParaRPr>
          </a:p>
          <a:p>
            <a:pPr marL="457200" marR="0" lvl="0" indent="0" algn="l" rtl="0">
              <a:spcBef>
                <a:spcPts val="0"/>
              </a:spcBef>
              <a:spcAft>
                <a:spcPts val="0"/>
              </a:spcAft>
              <a:buNone/>
            </a:pPr>
            <a:endParaRPr sz="2400">
              <a:solidFill>
                <a:schemeClr val="dk1"/>
              </a:solidFill>
            </a:endParaRPr>
          </a:p>
          <a:p>
            <a:pPr marL="0" marR="0" lvl="0" indent="0" algn="l" rtl="0">
              <a:spcBef>
                <a:spcPts val="0"/>
              </a:spcBef>
              <a:spcAft>
                <a:spcPts val="0"/>
              </a:spcAft>
              <a:buNone/>
            </a:pPr>
            <a:endParaRPr sz="2800">
              <a:solidFill>
                <a:schemeClr val="dk1"/>
              </a:solidFil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5" name="Google Shape;105;p15"/>
          <p:cNvPicPr preferRelativeResize="0"/>
          <p:nvPr/>
        </p:nvPicPr>
        <p:blipFill>
          <a:blip r:embed="rId4">
            <a:alphaModFix/>
          </a:blip>
          <a:stretch>
            <a:fillRect/>
          </a:stretch>
        </p:blipFill>
        <p:spPr>
          <a:xfrm>
            <a:off x="1360925" y="2861225"/>
            <a:ext cx="2176150" cy="3407276"/>
          </a:xfrm>
          <a:prstGeom prst="rect">
            <a:avLst/>
          </a:prstGeom>
          <a:noFill/>
          <a:ln>
            <a:noFill/>
          </a:ln>
        </p:spPr>
      </p:pic>
      <p:pic>
        <p:nvPicPr>
          <p:cNvPr id="106" name="Google Shape;106;p15"/>
          <p:cNvPicPr preferRelativeResize="0"/>
          <p:nvPr/>
        </p:nvPicPr>
        <p:blipFill>
          <a:blip r:embed="rId5">
            <a:alphaModFix/>
          </a:blip>
          <a:stretch>
            <a:fillRect/>
          </a:stretch>
        </p:blipFill>
        <p:spPr>
          <a:xfrm>
            <a:off x="3944925" y="3429000"/>
            <a:ext cx="4426151" cy="181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ca-ES" sz="2800">
                <a:latin typeface="Arial"/>
                <a:ea typeface="Arial"/>
                <a:cs typeface="Arial"/>
                <a:sym typeface="Arial"/>
              </a:rPr>
              <a:t>Claus per a dur a terme el projecte APS/SC?</a:t>
            </a:r>
            <a:endParaRPr/>
          </a:p>
        </p:txBody>
      </p:sp>
      <p:sp>
        <p:nvSpPr>
          <p:cNvPr id="112" name="Google Shape;112;p16"/>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ca-ES" sz="2400">
                <a:latin typeface="Arial"/>
                <a:ea typeface="Arial"/>
                <a:cs typeface="Arial"/>
                <a:sym typeface="Arial"/>
              </a:rPr>
              <a:t>L’Ajuntament de Granollers que anima a tots els agents implicats en el marc del programa general Si recicles (Re)generes</a:t>
            </a:r>
            <a:endParaRPr/>
          </a:p>
        </p:txBody>
      </p:sp>
      <p:pic>
        <p:nvPicPr>
          <p:cNvPr id="113" name="Google Shape;113;p16"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pic>
        <p:nvPicPr>
          <p:cNvPr id="114" name="Google Shape;114;p16"/>
          <p:cNvPicPr preferRelativeResize="0"/>
          <p:nvPr/>
        </p:nvPicPr>
        <p:blipFill rotWithShape="1">
          <a:blip r:embed="rId4">
            <a:alphaModFix/>
          </a:blip>
          <a:srcRect l="20416" t="9796" r="20915" b="13428"/>
          <a:stretch/>
        </p:blipFill>
        <p:spPr>
          <a:xfrm>
            <a:off x="1889725" y="2810025"/>
            <a:ext cx="5364548" cy="3517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ca-ES" sz="2800">
                <a:latin typeface="Arial"/>
                <a:ea typeface="Arial"/>
                <a:cs typeface="Arial"/>
                <a:sym typeface="Arial"/>
              </a:rPr>
              <a:t>Claus per a dur a terme el projecte APS/SC?</a:t>
            </a:r>
            <a:endParaRPr/>
          </a:p>
        </p:txBody>
      </p:sp>
      <p:sp>
        <p:nvSpPr>
          <p:cNvPr id="120" name="Google Shape;120;p1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ca-ES" sz="2400">
                <a:latin typeface="Arial"/>
                <a:ea typeface="Arial"/>
                <a:cs typeface="Arial"/>
                <a:sym typeface="Arial"/>
              </a:rPr>
              <a:t>Hi participen dos centres de primària i un de secundària molt pròxims (Barri dels Instituts).</a:t>
            </a:r>
            <a:endParaRPr/>
          </a:p>
        </p:txBody>
      </p:sp>
      <p:pic>
        <p:nvPicPr>
          <p:cNvPr id="121" name="Google Shape;121;p17"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pic>
        <p:nvPicPr>
          <p:cNvPr id="122" name="Google Shape;122;p17"/>
          <p:cNvPicPr preferRelativeResize="0"/>
          <p:nvPr/>
        </p:nvPicPr>
        <p:blipFill rotWithShape="1">
          <a:blip r:embed="rId4">
            <a:alphaModFix/>
          </a:blip>
          <a:srcRect l="16978" t="10870" r="23280" b="12898"/>
          <a:stretch/>
        </p:blipFill>
        <p:spPr>
          <a:xfrm>
            <a:off x="1532725" y="2537725"/>
            <a:ext cx="5462825" cy="3918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ca-ES" sz="2800">
                <a:latin typeface="Arial"/>
                <a:ea typeface="Arial"/>
                <a:cs typeface="Arial"/>
                <a:sym typeface="Arial"/>
              </a:rPr>
              <a:t>Claus per a dur a terme el projecte APS/SC?</a:t>
            </a:r>
            <a:endParaRPr/>
          </a:p>
        </p:txBody>
      </p:sp>
      <p:sp>
        <p:nvSpPr>
          <p:cNvPr id="128" name="Google Shape;128;p1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ca-ES" sz="2400">
                <a:latin typeface="Arial"/>
                <a:ea typeface="Arial"/>
                <a:cs typeface="Arial"/>
                <a:sym typeface="Arial"/>
              </a:rPr>
              <a:t>Existeix una cooperativa d’alumnes a l’Aula Oberta de l’institut.</a:t>
            </a:r>
            <a:endParaRPr/>
          </a:p>
        </p:txBody>
      </p:sp>
      <p:pic>
        <p:nvPicPr>
          <p:cNvPr id="129" name="Google Shape;129;p18"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pic>
        <p:nvPicPr>
          <p:cNvPr id="130" name="Google Shape;130;p18">
            <a:hlinkClick r:id="rId4"/>
          </p:cNvPr>
          <p:cNvPicPr preferRelativeResize="0"/>
          <p:nvPr/>
        </p:nvPicPr>
        <p:blipFill rotWithShape="1">
          <a:blip r:embed="rId5">
            <a:alphaModFix/>
          </a:blip>
          <a:srcRect l="1253" t="10877" r="3080" b="13111"/>
          <a:stretch/>
        </p:blipFill>
        <p:spPr>
          <a:xfrm>
            <a:off x="255450" y="2459125"/>
            <a:ext cx="8747724" cy="3907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9"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136" name="Google Shape;136;p19"/>
          <p:cNvSpPr txBox="1"/>
          <p:nvPr/>
        </p:nvSpPr>
        <p:spPr>
          <a:xfrm>
            <a:off x="683568" y="908720"/>
            <a:ext cx="6940814" cy="8002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a:solidFill>
                  <a:schemeClr val="dk1"/>
                </a:solidFill>
                <a:latin typeface="Arial"/>
                <a:ea typeface="Arial"/>
                <a:cs typeface="Arial"/>
                <a:sym typeface="Arial"/>
              </a:rPr>
              <a:t>Explicar els aprenentatges del projecte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9"/>
          <p:cNvSpPr txBox="1"/>
          <p:nvPr/>
        </p:nvSpPr>
        <p:spPr>
          <a:xfrm>
            <a:off x="550200" y="1670275"/>
            <a:ext cx="7978200" cy="4735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ca-ES" sz="2400">
                <a:latin typeface="Calibri"/>
                <a:ea typeface="Calibri"/>
                <a:cs typeface="Calibri"/>
                <a:sym typeface="Calibri"/>
              </a:rPr>
              <a:t>Aprenem sobre el cicle de la matèria i l’energia, el procesos  de triatge, compostatge, reducció de residus, valorització adob dels horts...</a:t>
            </a:r>
            <a:endParaRPr sz="2400">
              <a:latin typeface="Calibri"/>
              <a:ea typeface="Calibri"/>
              <a:cs typeface="Calibri"/>
              <a:sym typeface="Calibri"/>
            </a:endParaRPr>
          </a:p>
        </p:txBody>
      </p:sp>
      <p:pic>
        <p:nvPicPr>
          <p:cNvPr id="138" name="Google Shape;138;p19"/>
          <p:cNvPicPr preferRelativeResize="0"/>
          <p:nvPr/>
        </p:nvPicPr>
        <p:blipFill>
          <a:blip r:embed="rId4">
            <a:alphaModFix/>
          </a:blip>
          <a:stretch>
            <a:fillRect/>
          </a:stretch>
        </p:blipFill>
        <p:spPr>
          <a:xfrm>
            <a:off x="3783427" y="2509475"/>
            <a:ext cx="3605123" cy="3896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44" name="Google Shape;144;p20"/>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ca-ES"/>
              <a:t>Fem educació d’entorn: Coneixem els centres educatius veïns, el barri, altres cooperatives d’economia social ... </a:t>
            </a:r>
            <a:endParaRPr/>
          </a:p>
        </p:txBody>
      </p:sp>
      <p:pic>
        <p:nvPicPr>
          <p:cNvPr id="145" name="Google Shape;145;p20"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146" name="Google Shape;146;p20"/>
          <p:cNvSpPr txBox="1"/>
          <p:nvPr/>
        </p:nvSpPr>
        <p:spPr>
          <a:xfrm>
            <a:off x="683568" y="908720"/>
            <a:ext cx="6940800" cy="8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a:solidFill>
                  <a:schemeClr val="dk1"/>
                </a:solidFill>
                <a:latin typeface="Arial"/>
                <a:ea typeface="Arial"/>
                <a:cs typeface="Arial"/>
                <a:sym typeface="Arial"/>
              </a:rPr>
              <a:t>Explicar els aprenentatges del projecte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7" name="Google Shape;147;p20"/>
          <p:cNvPicPr preferRelativeResize="0"/>
          <p:nvPr/>
        </p:nvPicPr>
        <p:blipFill>
          <a:blip r:embed="rId4">
            <a:alphaModFix/>
          </a:blip>
          <a:stretch>
            <a:fillRect/>
          </a:stretch>
        </p:blipFill>
        <p:spPr>
          <a:xfrm>
            <a:off x="565075" y="3874273"/>
            <a:ext cx="4006924" cy="2252026"/>
          </a:xfrm>
          <a:prstGeom prst="rect">
            <a:avLst/>
          </a:prstGeom>
          <a:noFill/>
          <a:ln>
            <a:noFill/>
          </a:ln>
        </p:spPr>
      </p:pic>
      <p:pic>
        <p:nvPicPr>
          <p:cNvPr id="148" name="Google Shape;148;p20"/>
          <p:cNvPicPr preferRelativeResize="0"/>
          <p:nvPr/>
        </p:nvPicPr>
        <p:blipFill>
          <a:blip r:embed="rId5">
            <a:alphaModFix/>
          </a:blip>
          <a:stretch>
            <a:fillRect/>
          </a:stretch>
        </p:blipFill>
        <p:spPr>
          <a:xfrm>
            <a:off x="4856950" y="3874263"/>
            <a:ext cx="4006924" cy="22520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54" name="Google Shape;154;p21"/>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ca-ES"/>
              <a:t>Fem educació ambiental i ens empoderem: Si només recollissim els residus seríem escombriaires, si expliquem el procés som educadors ambientals. </a:t>
            </a:r>
            <a:endParaRPr/>
          </a:p>
          <a:p>
            <a:pPr marL="457200" lvl="0" indent="0" algn="l" rtl="0">
              <a:spcBef>
                <a:spcPts val="360"/>
              </a:spcBef>
              <a:spcAft>
                <a:spcPts val="0"/>
              </a:spcAft>
              <a:buNone/>
            </a:pPr>
            <a:endParaRPr/>
          </a:p>
        </p:txBody>
      </p:sp>
      <p:pic>
        <p:nvPicPr>
          <p:cNvPr id="155" name="Google Shape;155;p21" descr="C:\Users\batetls\AppData\Local\Microsoft\Windows\INetCache\Content.Outlook\KFX102LW\Logotip Simposi (2).jpg"/>
          <p:cNvPicPr preferRelativeResize="0"/>
          <p:nvPr/>
        </p:nvPicPr>
        <p:blipFill rotWithShape="1">
          <a:blip r:embed="rId3">
            <a:alphaModFix/>
          </a:blip>
          <a:srcRect/>
          <a:stretch/>
        </p:blipFill>
        <p:spPr>
          <a:xfrm>
            <a:off x="7624382" y="0"/>
            <a:ext cx="1523255" cy="1245364"/>
          </a:xfrm>
          <a:prstGeom prst="rect">
            <a:avLst/>
          </a:prstGeom>
          <a:noFill/>
          <a:ln>
            <a:noFill/>
          </a:ln>
        </p:spPr>
      </p:pic>
      <p:sp>
        <p:nvSpPr>
          <p:cNvPr id="156" name="Google Shape;156;p21"/>
          <p:cNvSpPr txBox="1"/>
          <p:nvPr/>
        </p:nvSpPr>
        <p:spPr>
          <a:xfrm>
            <a:off x="683568" y="908720"/>
            <a:ext cx="6940800" cy="8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a-ES" sz="2800">
                <a:solidFill>
                  <a:schemeClr val="dk1"/>
                </a:solidFill>
                <a:latin typeface="Arial"/>
                <a:ea typeface="Arial"/>
                <a:cs typeface="Arial"/>
                <a:sym typeface="Arial"/>
              </a:rPr>
              <a:t>Explicar els aprenentatges del projecte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7" name="Google Shape;157;p21"/>
          <p:cNvPicPr preferRelativeResize="0"/>
          <p:nvPr/>
        </p:nvPicPr>
        <p:blipFill>
          <a:blip r:embed="rId4">
            <a:alphaModFix/>
          </a:blip>
          <a:stretch>
            <a:fillRect/>
          </a:stretch>
        </p:blipFill>
        <p:spPr>
          <a:xfrm>
            <a:off x="4951900" y="3921149"/>
            <a:ext cx="3923551" cy="2205151"/>
          </a:xfrm>
          <a:prstGeom prst="rect">
            <a:avLst/>
          </a:prstGeom>
          <a:noFill/>
          <a:ln>
            <a:noFill/>
          </a:ln>
        </p:spPr>
      </p:pic>
      <p:pic>
        <p:nvPicPr>
          <p:cNvPr id="158" name="Google Shape;158;p21"/>
          <p:cNvPicPr preferRelativeResize="0"/>
          <p:nvPr/>
        </p:nvPicPr>
        <p:blipFill rotWithShape="1">
          <a:blip r:embed="rId5">
            <a:alphaModFix/>
          </a:blip>
          <a:srcRect l="4145" t="8498" r="3330" b="8340"/>
          <a:stretch/>
        </p:blipFill>
        <p:spPr>
          <a:xfrm>
            <a:off x="430918" y="3921150"/>
            <a:ext cx="4363783" cy="2205151"/>
          </a:xfrm>
          <a:prstGeom prst="rect">
            <a:avLst/>
          </a:prstGeom>
          <a:noFill/>
          <a:ln>
            <a:noFill/>
          </a:ln>
        </p:spPr>
      </p:pic>
    </p:spTree>
  </p:cSld>
  <p:clrMapOvr>
    <a:masterClrMapping/>
  </p:clrMapOvr>
</p:sld>
</file>

<file path=ppt/theme/theme1.xml><?xml version="1.0" encoding="utf-8"?>
<a:theme xmlns:a="http://schemas.openxmlformats.org/drawingml/2006/main" name="Tema de l'Office">
  <a:themeElements>
    <a:clrScheme name="Oficin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492</Words>
  <Application>Microsoft Office PowerPoint</Application>
  <PresentationFormat>Presentación en pantalla (4:3)</PresentationFormat>
  <Paragraphs>53</Paragraphs>
  <Slides>14</Slides>
  <Notes>14</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14</vt:i4>
      </vt:variant>
    </vt:vector>
  </HeadingPairs>
  <TitlesOfParts>
    <vt:vector size="17" baseType="lpstr">
      <vt:lpstr>Arial</vt:lpstr>
      <vt:lpstr>Calibri</vt:lpstr>
      <vt:lpstr>Tema de l'Office</vt:lpstr>
      <vt:lpstr>INS Antoni Cumella, EM Salvador LLobet, CEIP Salvador Espriu,Cooperativa Tarpuna, i Ajuntament de Granollers.   Projecte Revolta (Si Recicles (Re)Generes) </vt:lpstr>
      <vt:lpstr>Presentación de PowerPoint</vt:lpstr>
      <vt:lpstr>Presentación de PowerPoint</vt:lpstr>
      <vt:lpstr>Claus per a dur a terme el projecte APS/SC?</vt:lpstr>
      <vt:lpstr>Claus per a dur a terme el projecte APS/SC?</vt:lpstr>
      <vt:lpstr>Claus per a dur a terme el projecte APS/SC?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 Antoni Cumella, EM Salvador LLobet, CEIP Salvador Espriu,Cooperativa Tarpuna, i Ajuntament de Granollers.   Projecte Revolta (Si Recicles (Re)Generes) </dc:title>
  <dc:creator>Yolanda</dc:creator>
  <cp:lastModifiedBy>Yolanda</cp:lastModifiedBy>
  <cp:revision>1</cp:revision>
  <dcterms:modified xsi:type="dcterms:W3CDTF">2019-07-31T09:11:32Z</dcterms:modified>
</cp:coreProperties>
</file>