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vencio4" initials="P" lastIdx="7" clrIdx="0">
    <p:extLst>
      <p:ext uri="{19B8F6BF-5375-455C-9EA6-DF929625EA0E}">
        <p15:presenceInfo xmlns:p15="http://schemas.microsoft.com/office/powerpoint/2012/main" userId="S-1-5-21-1708537768-838170752-682003330-10387" providerId="AD"/>
      </p:ext>
    </p:extLst>
  </p:cmAuthor>
  <p:cmAuthor id="2" name="Padros Tremoleda, Mireia" initials="PTM" lastIdx="1" clrIdx="1">
    <p:extLst>
      <p:ext uri="{19B8F6BF-5375-455C-9EA6-DF929625EA0E}">
        <p15:presenceInfo xmlns:p15="http://schemas.microsoft.com/office/powerpoint/2012/main" userId="S-1-5-21-1708537768-838170752-682003330-73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 mitjà 3 - èmfasi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>
      <p:cViewPr varScale="1">
        <p:scale>
          <a:sx n="109" d="100"/>
          <a:sy n="109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4DEAC-C712-4C47-9E6E-FD644743929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03E041E9-D8E3-4E88-A835-A11ED08C20C3}">
      <dgm:prSet phldrT="[Text]"/>
      <dgm:spPr/>
      <dgm:t>
        <a:bodyPr/>
        <a:lstStyle/>
        <a:p>
          <a:r>
            <a:rPr lang="ca-ES" b="1" dirty="0" smtClean="0"/>
            <a:t>FASES</a:t>
          </a:r>
          <a:endParaRPr lang="ca-ES" b="1" dirty="0"/>
        </a:p>
      </dgm:t>
    </dgm:pt>
    <dgm:pt modelId="{0F12D6EC-5E3C-42E3-91C7-8186F4090373}" type="parTrans" cxnId="{5049765B-249F-4084-AEF5-2A068D665D0C}">
      <dgm:prSet/>
      <dgm:spPr/>
      <dgm:t>
        <a:bodyPr/>
        <a:lstStyle/>
        <a:p>
          <a:endParaRPr lang="ca-ES"/>
        </a:p>
      </dgm:t>
    </dgm:pt>
    <dgm:pt modelId="{1273D0F5-5E44-4044-BACC-F5EEAFED080F}" type="sibTrans" cxnId="{5049765B-249F-4084-AEF5-2A068D665D0C}">
      <dgm:prSet/>
      <dgm:spPr/>
      <dgm:t>
        <a:bodyPr/>
        <a:lstStyle/>
        <a:p>
          <a:endParaRPr lang="ca-ES"/>
        </a:p>
      </dgm:t>
    </dgm:pt>
    <dgm:pt modelId="{95DE76FC-9670-453E-ABA9-177CCB8B4669}">
      <dgm:prSet phldrT="[Text]"/>
      <dgm:spPr/>
      <dgm:t>
        <a:bodyPr/>
        <a:lstStyle/>
        <a:p>
          <a:r>
            <a:rPr lang="ca-ES" dirty="0" smtClean="0"/>
            <a:t>Sensibilització</a:t>
          </a:r>
          <a:endParaRPr lang="ca-ES" dirty="0"/>
        </a:p>
      </dgm:t>
    </dgm:pt>
    <dgm:pt modelId="{9536C9EB-4E8F-499B-B1E2-501BFF363351}" type="parTrans" cxnId="{8E32F6FA-BD75-484B-ADDC-06FDB8B42008}">
      <dgm:prSet/>
      <dgm:spPr/>
      <dgm:t>
        <a:bodyPr/>
        <a:lstStyle/>
        <a:p>
          <a:endParaRPr lang="ca-ES"/>
        </a:p>
      </dgm:t>
    </dgm:pt>
    <dgm:pt modelId="{A6EC1269-50D1-42DD-82F1-138C0DB4D7E5}" type="sibTrans" cxnId="{8E32F6FA-BD75-484B-ADDC-06FDB8B42008}">
      <dgm:prSet/>
      <dgm:spPr/>
      <dgm:t>
        <a:bodyPr/>
        <a:lstStyle/>
        <a:p>
          <a:endParaRPr lang="ca-ES"/>
        </a:p>
      </dgm:t>
    </dgm:pt>
    <dgm:pt modelId="{CC5F8695-F42E-48C1-BF4C-A529D1A932D6}">
      <dgm:prSet phldrT="[Text]"/>
      <dgm:spPr/>
      <dgm:t>
        <a:bodyPr/>
        <a:lstStyle/>
        <a:p>
          <a:r>
            <a:rPr lang="ca-ES" b="1" dirty="0" smtClean="0"/>
            <a:t>DEDICACIÓ</a:t>
          </a:r>
          <a:endParaRPr lang="ca-ES" b="1" dirty="0"/>
        </a:p>
      </dgm:t>
    </dgm:pt>
    <dgm:pt modelId="{17BF080A-2BC2-4138-A2C7-DD6FB8C6908F}" type="parTrans" cxnId="{F21BDFD1-3E4E-4686-A8CC-3478754B7E7B}">
      <dgm:prSet/>
      <dgm:spPr/>
      <dgm:t>
        <a:bodyPr/>
        <a:lstStyle/>
        <a:p>
          <a:endParaRPr lang="ca-ES"/>
        </a:p>
      </dgm:t>
    </dgm:pt>
    <dgm:pt modelId="{75C8CBCA-8CE9-44E7-A8F3-FFF29FC41731}" type="sibTrans" cxnId="{F21BDFD1-3E4E-4686-A8CC-3478754B7E7B}">
      <dgm:prSet/>
      <dgm:spPr/>
      <dgm:t>
        <a:bodyPr/>
        <a:lstStyle/>
        <a:p>
          <a:endParaRPr lang="ca-ES"/>
        </a:p>
      </dgm:t>
    </dgm:pt>
    <dgm:pt modelId="{D74F7B98-6EEE-49A9-9CE4-3016F34B308F}">
      <dgm:prSet phldrT="[Text]"/>
      <dgm:spPr/>
      <dgm:t>
        <a:bodyPr/>
        <a:lstStyle/>
        <a:p>
          <a:r>
            <a:rPr lang="ca-ES" dirty="0" smtClean="0"/>
            <a:t>Perfil Instagram Ultra </a:t>
          </a:r>
          <a:r>
            <a:rPr lang="ca-ES" dirty="0" err="1" smtClean="0"/>
            <a:t>Clean</a:t>
          </a:r>
          <a:r>
            <a:rPr lang="ca-ES" dirty="0" smtClean="0"/>
            <a:t> </a:t>
          </a:r>
          <a:r>
            <a:rPr lang="ca-ES" dirty="0" err="1" smtClean="0"/>
            <a:t>Marathon</a:t>
          </a:r>
          <a:r>
            <a:rPr lang="ca-ES" dirty="0" smtClean="0"/>
            <a:t> Vidreres</a:t>
          </a:r>
          <a:endParaRPr lang="ca-ES" dirty="0"/>
        </a:p>
      </dgm:t>
    </dgm:pt>
    <dgm:pt modelId="{00E29E17-DB88-4CA8-B5D9-D95E02F03A08}" type="parTrans" cxnId="{128D3E96-0156-4B5B-A21C-740A2293B5F2}">
      <dgm:prSet/>
      <dgm:spPr/>
      <dgm:t>
        <a:bodyPr/>
        <a:lstStyle/>
        <a:p>
          <a:endParaRPr lang="ca-ES"/>
        </a:p>
      </dgm:t>
    </dgm:pt>
    <dgm:pt modelId="{14FEA9BD-A2C9-4B5C-BF6C-59634F72FCAB}" type="sibTrans" cxnId="{128D3E96-0156-4B5B-A21C-740A2293B5F2}">
      <dgm:prSet/>
      <dgm:spPr/>
      <dgm:t>
        <a:bodyPr/>
        <a:lstStyle/>
        <a:p>
          <a:endParaRPr lang="ca-ES"/>
        </a:p>
      </dgm:t>
    </dgm:pt>
    <dgm:pt modelId="{0DF90CE1-4016-44FE-BB62-BA6388CF61AE}">
      <dgm:prSet phldrT="[Text]"/>
      <dgm:spPr/>
      <dgm:t>
        <a:bodyPr/>
        <a:lstStyle/>
        <a:p>
          <a:r>
            <a:rPr lang="ca-ES" b="1" dirty="0" smtClean="0"/>
            <a:t>ACTE DE RECONEIXEMENT</a:t>
          </a:r>
          <a:endParaRPr lang="ca-ES" b="1" dirty="0"/>
        </a:p>
      </dgm:t>
    </dgm:pt>
    <dgm:pt modelId="{36F9CFD6-E041-4375-9010-07C6D27EF8FF}" type="parTrans" cxnId="{9BDE2E99-FE35-4089-922B-94ADB08423C5}">
      <dgm:prSet/>
      <dgm:spPr/>
      <dgm:t>
        <a:bodyPr/>
        <a:lstStyle/>
        <a:p>
          <a:endParaRPr lang="ca-ES"/>
        </a:p>
      </dgm:t>
    </dgm:pt>
    <dgm:pt modelId="{A957399D-4286-45F1-BA42-14A3E1ED4939}" type="sibTrans" cxnId="{9BDE2E99-FE35-4089-922B-94ADB08423C5}">
      <dgm:prSet/>
      <dgm:spPr/>
      <dgm:t>
        <a:bodyPr/>
        <a:lstStyle/>
        <a:p>
          <a:endParaRPr lang="ca-ES"/>
        </a:p>
      </dgm:t>
    </dgm:pt>
    <dgm:pt modelId="{57115423-753E-4E28-8BBA-0AC9293A935A}">
      <dgm:prSet phldrT="[Text]"/>
      <dgm:spPr/>
      <dgm:t>
        <a:bodyPr/>
        <a:lstStyle/>
        <a:p>
          <a:r>
            <a:rPr lang="ca-ES" dirty="0" smtClean="0"/>
            <a:t>Recepció i entrevista corredors UCM</a:t>
          </a:r>
          <a:endParaRPr lang="ca-ES" dirty="0"/>
        </a:p>
      </dgm:t>
    </dgm:pt>
    <dgm:pt modelId="{212A57C8-3A8D-43D9-9DC3-CB6BECDB72CF}" type="parTrans" cxnId="{B02B7156-590D-4E10-8DF5-B6737B3B1F57}">
      <dgm:prSet/>
      <dgm:spPr/>
      <dgm:t>
        <a:bodyPr/>
        <a:lstStyle/>
        <a:p>
          <a:endParaRPr lang="ca-ES"/>
        </a:p>
      </dgm:t>
    </dgm:pt>
    <dgm:pt modelId="{094837BF-4438-406A-A88F-B094E53DF33F}" type="sibTrans" cxnId="{B02B7156-590D-4E10-8DF5-B6737B3B1F57}">
      <dgm:prSet/>
      <dgm:spPr/>
      <dgm:t>
        <a:bodyPr/>
        <a:lstStyle/>
        <a:p>
          <a:endParaRPr lang="ca-ES"/>
        </a:p>
      </dgm:t>
    </dgm:pt>
    <dgm:pt modelId="{5613F515-FC94-437E-B721-F9501C1B3B7A}">
      <dgm:prSet phldrT="[Text]"/>
      <dgm:spPr/>
      <dgm:t>
        <a:bodyPr/>
        <a:lstStyle/>
        <a:p>
          <a:r>
            <a:rPr lang="ca-ES" dirty="0" smtClean="0"/>
            <a:t>Diagnosi del problema i planificació</a:t>
          </a:r>
          <a:endParaRPr lang="ca-ES" dirty="0"/>
        </a:p>
      </dgm:t>
    </dgm:pt>
    <dgm:pt modelId="{26731AF5-BAFF-44A8-9F5B-E1A7A7D40FE4}" type="parTrans" cxnId="{D4808786-D455-46E3-A852-E6C5FCCCE10C}">
      <dgm:prSet/>
      <dgm:spPr/>
      <dgm:t>
        <a:bodyPr/>
        <a:lstStyle/>
        <a:p>
          <a:endParaRPr lang="ca-ES"/>
        </a:p>
      </dgm:t>
    </dgm:pt>
    <dgm:pt modelId="{1D990442-1434-4683-9906-E641F6B85917}" type="sibTrans" cxnId="{D4808786-D455-46E3-A852-E6C5FCCCE10C}">
      <dgm:prSet/>
      <dgm:spPr/>
      <dgm:t>
        <a:bodyPr/>
        <a:lstStyle/>
        <a:p>
          <a:endParaRPr lang="ca-ES"/>
        </a:p>
      </dgm:t>
    </dgm:pt>
    <dgm:pt modelId="{5523A194-DAFC-44E4-BEE9-6B716D84CF4C}">
      <dgm:prSet phldrT="[Text]"/>
      <dgm:spPr/>
      <dgm:t>
        <a:bodyPr/>
        <a:lstStyle/>
        <a:p>
          <a:r>
            <a:rPr lang="ca-ES" dirty="0" smtClean="0"/>
            <a:t>Execució del servei</a:t>
          </a:r>
          <a:endParaRPr lang="ca-ES" dirty="0"/>
        </a:p>
      </dgm:t>
    </dgm:pt>
    <dgm:pt modelId="{3871F395-B2DB-4BE5-AB2F-CDCB71CF292E}" type="parTrans" cxnId="{57536AB8-D345-4795-B2BA-FB89598511FE}">
      <dgm:prSet/>
      <dgm:spPr/>
      <dgm:t>
        <a:bodyPr/>
        <a:lstStyle/>
        <a:p>
          <a:endParaRPr lang="ca-ES"/>
        </a:p>
      </dgm:t>
    </dgm:pt>
    <dgm:pt modelId="{7BE48BC8-D74B-4F45-B5F7-C050979FB963}" type="sibTrans" cxnId="{57536AB8-D345-4795-B2BA-FB89598511FE}">
      <dgm:prSet/>
      <dgm:spPr/>
      <dgm:t>
        <a:bodyPr/>
        <a:lstStyle/>
        <a:p>
          <a:endParaRPr lang="ca-ES"/>
        </a:p>
      </dgm:t>
    </dgm:pt>
    <dgm:pt modelId="{C6765BD2-A3E7-4E9A-849B-A4B078A5164D}">
      <dgm:prSet phldrT="[Text]"/>
      <dgm:spPr/>
      <dgm:t>
        <a:bodyPr/>
        <a:lstStyle/>
        <a:p>
          <a:r>
            <a:rPr lang="ca-ES" dirty="0" smtClean="0"/>
            <a:t>Reflexió</a:t>
          </a:r>
          <a:endParaRPr lang="ca-ES" dirty="0"/>
        </a:p>
      </dgm:t>
    </dgm:pt>
    <dgm:pt modelId="{5237F16F-71F3-409B-A7FE-AFF014BE8F44}" type="parTrans" cxnId="{8F4CB90B-C758-4AC5-872A-8BFBF4D53C6A}">
      <dgm:prSet/>
      <dgm:spPr/>
      <dgm:t>
        <a:bodyPr/>
        <a:lstStyle/>
        <a:p>
          <a:endParaRPr lang="ca-ES"/>
        </a:p>
      </dgm:t>
    </dgm:pt>
    <dgm:pt modelId="{FB7E155D-6B89-4549-BE17-750791F084D9}" type="sibTrans" cxnId="{8F4CB90B-C758-4AC5-872A-8BFBF4D53C6A}">
      <dgm:prSet/>
      <dgm:spPr/>
      <dgm:t>
        <a:bodyPr/>
        <a:lstStyle/>
        <a:p>
          <a:endParaRPr lang="ca-ES"/>
        </a:p>
      </dgm:t>
    </dgm:pt>
    <dgm:pt modelId="{22A6F0C8-5EAE-442F-AB1D-6ADE29595B2F}">
      <dgm:prSet phldrT="[Text]"/>
      <dgm:spPr/>
      <dgm:t>
        <a:bodyPr/>
        <a:lstStyle/>
        <a:p>
          <a:r>
            <a:rPr lang="ca-ES" dirty="0" smtClean="0"/>
            <a:t>Lliurament dels trofeus als corredors</a:t>
          </a:r>
          <a:endParaRPr lang="ca-ES" dirty="0"/>
        </a:p>
      </dgm:t>
    </dgm:pt>
    <dgm:pt modelId="{11288CFA-25FE-4DE3-8E2D-CE23B9D36BC0}" type="parTrans" cxnId="{C7985AEA-89E7-4B6D-A945-266A61DFAA89}">
      <dgm:prSet/>
      <dgm:spPr/>
      <dgm:t>
        <a:bodyPr/>
        <a:lstStyle/>
        <a:p>
          <a:endParaRPr lang="ca-ES"/>
        </a:p>
      </dgm:t>
    </dgm:pt>
    <dgm:pt modelId="{FB1359FB-4582-4530-80C5-F24109609010}" type="sibTrans" cxnId="{C7985AEA-89E7-4B6D-A945-266A61DFAA89}">
      <dgm:prSet/>
      <dgm:spPr/>
      <dgm:t>
        <a:bodyPr/>
        <a:lstStyle/>
        <a:p>
          <a:endParaRPr lang="ca-ES"/>
        </a:p>
      </dgm:t>
    </dgm:pt>
    <dgm:pt modelId="{933A3645-95A7-4CE5-8919-5077C8883A09}">
      <dgm:prSet phldrT="[Text]"/>
      <dgm:spPr/>
      <dgm:t>
        <a:bodyPr/>
        <a:lstStyle/>
        <a:p>
          <a:r>
            <a:rPr lang="ca-ES" dirty="0" smtClean="0"/>
            <a:t>Premi UCM al residu més perillós (ampolla de lleixiu).</a:t>
          </a:r>
          <a:endParaRPr lang="ca-ES" dirty="0"/>
        </a:p>
      </dgm:t>
    </dgm:pt>
    <dgm:pt modelId="{AEE2E1D4-5322-4FC9-A523-0D062B7A4453}" type="parTrans" cxnId="{378C0A6E-7B1E-49E0-A661-808BEFB4B624}">
      <dgm:prSet/>
      <dgm:spPr/>
      <dgm:t>
        <a:bodyPr/>
        <a:lstStyle/>
        <a:p>
          <a:endParaRPr lang="ca-ES"/>
        </a:p>
      </dgm:t>
    </dgm:pt>
    <dgm:pt modelId="{D2DF7B35-C96F-4EFE-ADE0-E96E00F0F329}" type="sibTrans" cxnId="{378C0A6E-7B1E-49E0-A661-808BEFB4B624}">
      <dgm:prSet/>
      <dgm:spPr/>
      <dgm:t>
        <a:bodyPr/>
        <a:lstStyle/>
        <a:p>
          <a:endParaRPr lang="ca-ES"/>
        </a:p>
      </dgm:t>
    </dgm:pt>
    <dgm:pt modelId="{7E36BF76-B654-426A-92C0-A5916AE9843A}">
      <dgm:prSet phldrT="[Text]"/>
      <dgm:spPr/>
      <dgm:t>
        <a:bodyPr/>
        <a:lstStyle/>
        <a:p>
          <a:r>
            <a:rPr lang="ca-ES" dirty="0" smtClean="0"/>
            <a:t>Acció als comerços i cartells pel poble</a:t>
          </a:r>
          <a:endParaRPr lang="ca-ES" dirty="0"/>
        </a:p>
      </dgm:t>
    </dgm:pt>
    <dgm:pt modelId="{4802CC27-5B44-4313-AED0-499A85527557}" type="parTrans" cxnId="{408B2333-A66F-47A1-82C9-4B57F1862E5E}">
      <dgm:prSet/>
      <dgm:spPr/>
      <dgm:t>
        <a:bodyPr/>
        <a:lstStyle/>
        <a:p>
          <a:endParaRPr lang="ca-ES"/>
        </a:p>
      </dgm:t>
    </dgm:pt>
    <dgm:pt modelId="{D2E4D778-4630-49D2-9FAF-0CFE0B6A27D3}" type="sibTrans" cxnId="{408B2333-A66F-47A1-82C9-4B57F1862E5E}">
      <dgm:prSet/>
      <dgm:spPr/>
      <dgm:t>
        <a:bodyPr/>
        <a:lstStyle/>
        <a:p>
          <a:endParaRPr lang="ca-ES"/>
        </a:p>
      </dgm:t>
    </dgm:pt>
    <dgm:pt modelId="{CFCC28BF-F67F-4CA7-8ECF-B12D7F6B79F1}">
      <dgm:prSet phldrT="[Text]"/>
      <dgm:spPr/>
      <dgm:t>
        <a:bodyPr/>
        <a:lstStyle/>
        <a:p>
          <a:r>
            <a:rPr lang="ca-ES" dirty="0" smtClean="0"/>
            <a:t>Construcció de trofeus</a:t>
          </a:r>
          <a:endParaRPr lang="ca-ES" dirty="0"/>
        </a:p>
      </dgm:t>
    </dgm:pt>
    <dgm:pt modelId="{0588F217-6D58-4F50-B29E-9CCCFB7B1C73}" type="parTrans" cxnId="{28A0DEC5-4F88-4D5F-9E61-6B2445C9EC0A}">
      <dgm:prSet/>
      <dgm:spPr/>
      <dgm:t>
        <a:bodyPr/>
        <a:lstStyle/>
        <a:p>
          <a:endParaRPr lang="ca-ES"/>
        </a:p>
      </dgm:t>
    </dgm:pt>
    <dgm:pt modelId="{C1C5C11E-74E3-4DF0-A58E-BEE08F701005}" type="sibTrans" cxnId="{28A0DEC5-4F88-4D5F-9E61-6B2445C9EC0A}">
      <dgm:prSet/>
      <dgm:spPr/>
      <dgm:t>
        <a:bodyPr/>
        <a:lstStyle/>
        <a:p>
          <a:endParaRPr lang="ca-ES"/>
        </a:p>
      </dgm:t>
    </dgm:pt>
    <dgm:pt modelId="{7D357690-2A94-4E5E-80CD-F72285F39A89}">
      <dgm:prSet phldrT="[Text]"/>
      <dgm:spPr/>
      <dgm:t>
        <a:bodyPr/>
        <a:lstStyle/>
        <a:p>
          <a:r>
            <a:rPr lang="ca-ES" dirty="0" smtClean="0"/>
            <a:t>Confecció d’enquesta corredors</a:t>
          </a:r>
          <a:endParaRPr lang="ca-ES" dirty="0"/>
        </a:p>
      </dgm:t>
    </dgm:pt>
    <dgm:pt modelId="{9E22BBFA-4A92-43A8-AD95-BB3F1E098206}" type="parTrans" cxnId="{349710DB-147B-4862-8A13-6E33D0991F17}">
      <dgm:prSet/>
      <dgm:spPr/>
      <dgm:t>
        <a:bodyPr/>
        <a:lstStyle/>
        <a:p>
          <a:endParaRPr lang="ca-ES"/>
        </a:p>
      </dgm:t>
    </dgm:pt>
    <dgm:pt modelId="{FB0B79C4-4BB2-4AD5-8E5E-F9D20C4BCC16}" type="sibTrans" cxnId="{349710DB-147B-4862-8A13-6E33D0991F17}">
      <dgm:prSet/>
      <dgm:spPr/>
      <dgm:t>
        <a:bodyPr/>
        <a:lstStyle/>
        <a:p>
          <a:endParaRPr lang="ca-ES"/>
        </a:p>
      </dgm:t>
    </dgm:pt>
    <dgm:pt modelId="{0CF15880-1F96-4941-829E-B67A0DC4310E}">
      <dgm:prSet phldrT="[Text]"/>
      <dgm:spPr/>
      <dgm:t>
        <a:bodyPr/>
        <a:lstStyle/>
        <a:p>
          <a:r>
            <a:rPr lang="ca-ES" dirty="0" smtClean="0"/>
            <a:t>Neteja dels espais escollits (bosc i platja)</a:t>
          </a:r>
          <a:endParaRPr lang="ca-ES" dirty="0"/>
        </a:p>
      </dgm:t>
    </dgm:pt>
    <dgm:pt modelId="{DE0DB731-98A4-4461-AA1E-64B2C28CAFC3}" type="parTrans" cxnId="{9B366270-9BF2-404D-B5BA-F87978C9209D}">
      <dgm:prSet/>
      <dgm:spPr/>
      <dgm:t>
        <a:bodyPr/>
        <a:lstStyle/>
        <a:p>
          <a:endParaRPr lang="ca-ES"/>
        </a:p>
      </dgm:t>
    </dgm:pt>
    <dgm:pt modelId="{51EFFAA8-E8AA-4A78-84D5-E6E859217EDB}" type="sibTrans" cxnId="{9B366270-9BF2-404D-B5BA-F87978C9209D}">
      <dgm:prSet/>
      <dgm:spPr/>
      <dgm:t>
        <a:bodyPr/>
        <a:lstStyle/>
        <a:p>
          <a:endParaRPr lang="ca-ES"/>
        </a:p>
      </dgm:t>
    </dgm:pt>
    <dgm:pt modelId="{E356BA8D-E9A4-4E9E-8855-7CFFFB1BC5FC}" type="pres">
      <dgm:prSet presAssocID="{D434DEAC-C712-4C47-9E6E-FD64474392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35F6D9F-0050-452B-8B3C-083BDEC5F133}" type="pres">
      <dgm:prSet presAssocID="{03E041E9-D8E3-4E88-A835-A11ED08C20C3}" presName="composite" presStyleCnt="0"/>
      <dgm:spPr/>
    </dgm:pt>
    <dgm:pt modelId="{2D49A034-E7A8-493F-9C5B-BE19D41248E6}" type="pres">
      <dgm:prSet presAssocID="{03E041E9-D8E3-4E88-A835-A11ED08C20C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426BFA3-E06E-4BFC-A06A-46C19A689653}" type="pres">
      <dgm:prSet presAssocID="{03E041E9-D8E3-4E88-A835-A11ED08C20C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7287371-213E-4FE8-B6DF-3C19A683C9A0}" type="pres">
      <dgm:prSet presAssocID="{1273D0F5-5E44-4044-BACC-F5EEAFED080F}" presName="space" presStyleCnt="0"/>
      <dgm:spPr/>
    </dgm:pt>
    <dgm:pt modelId="{4665AE10-A025-46FF-B626-3C0509FBD02B}" type="pres">
      <dgm:prSet presAssocID="{CC5F8695-F42E-48C1-BF4C-A529D1A932D6}" presName="composite" presStyleCnt="0"/>
      <dgm:spPr/>
    </dgm:pt>
    <dgm:pt modelId="{6C04342F-0AB6-4285-BC23-7CD41ABBC50B}" type="pres">
      <dgm:prSet presAssocID="{CC5F8695-F42E-48C1-BF4C-A529D1A932D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B1A639E-5F51-4C11-ACB2-F60DC44B47CD}" type="pres">
      <dgm:prSet presAssocID="{CC5F8695-F42E-48C1-BF4C-A529D1A932D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6503403-3F75-48E8-A630-A99344CF29AE}" type="pres">
      <dgm:prSet presAssocID="{75C8CBCA-8CE9-44E7-A8F3-FFF29FC41731}" presName="space" presStyleCnt="0"/>
      <dgm:spPr/>
    </dgm:pt>
    <dgm:pt modelId="{EED3627A-A3E1-4985-9AA9-95D1A3571933}" type="pres">
      <dgm:prSet presAssocID="{0DF90CE1-4016-44FE-BB62-BA6388CF61AE}" presName="composite" presStyleCnt="0"/>
      <dgm:spPr/>
    </dgm:pt>
    <dgm:pt modelId="{7B95A30F-4C25-4682-A043-3D76744C1342}" type="pres">
      <dgm:prSet presAssocID="{0DF90CE1-4016-44FE-BB62-BA6388CF61A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917442A-621E-4A1C-A9F0-08B1A5A0066B}" type="pres">
      <dgm:prSet presAssocID="{0DF90CE1-4016-44FE-BB62-BA6388CF61A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B02B7156-590D-4E10-8DF5-B6737B3B1F57}" srcId="{0DF90CE1-4016-44FE-BB62-BA6388CF61AE}" destId="{57115423-753E-4E28-8BBA-0AC9293A935A}" srcOrd="0" destOrd="0" parTransId="{212A57C8-3A8D-43D9-9DC3-CB6BECDB72CF}" sibTransId="{094837BF-4438-406A-A88F-B094E53DF33F}"/>
    <dgm:cxn modelId="{C4576402-6311-4348-9BCA-BF29481A2452}" type="presOf" srcId="{7E36BF76-B654-426A-92C0-A5916AE9843A}" destId="{CB1A639E-5F51-4C11-ACB2-F60DC44B47CD}" srcOrd="0" destOrd="1" presId="urn:microsoft.com/office/officeart/2005/8/layout/hList1"/>
    <dgm:cxn modelId="{6FD81D80-E980-42BA-B28C-5B7D4BEEF790}" type="presOf" srcId="{5523A194-DAFC-44E4-BEE9-6B716D84CF4C}" destId="{8426BFA3-E06E-4BFC-A06A-46C19A689653}" srcOrd="0" destOrd="2" presId="urn:microsoft.com/office/officeart/2005/8/layout/hList1"/>
    <dgm:cxn modelId="{8F4CB90B-C758-4AC5-872A-8BFBF4D53C6A}" srcId="{03E041E9-D8E3-4E88-A835-A11ED08C20C3}" destId="{C6765BD2-A3E7-4E9A-849B-A4B078A5164D}" srcOrd="3" destOrd="0" parTransId="{5237F16F-71F3-409B-A7FE-AFF014BE8F44}" sibTransId="{FB7E155D-6B89-4549-BE17-750791F084D9}"/>
    <dgm:cxn modelId="{4B2233BA-CB93-4DBE-A916-866A4FCA2E9D}" type="presOf" srcId="{933A3645-95A7-4CE5-8919-5077C8883A09}" destId="{9917442A-621E-4A1C-A9F0-08B1A5A0066B}" srcOrd="0" destOrd="2" presId="urn:microsoft.com/office/officeart/2005/8/layout/hList1"/>
    <dgm:cxn modelId="{9BDE2E99-FE35-4089-922B-94ADB08423C5}" srcId="{D434DEAC-C712-4C47-9E6E-FD644743929E}" destId="{0DF90CE1-4016-44FE-BB62-BA6388CF61AE}" srcOrd="2" destOrd="0" parTransId="{36F9CFD6-E041-4375-9010-07C6D27EF8FF}" sibTransId="{A957399D-4286-45F1-BA42-14A3E1ED4939}"/>
    <dgm:cxn modelId="{9B366270-9BF2-404D-B5BA-F87978C9209D}" srcId="{CC5F8695-F42E-48C1-BF4C-A529D1A932D6}" destId="{0CF15880-1F96-4941-829E-B67A0DC4310E}" srcOrd="4" destOrd="0" parTransId="{DE0DB731-98A4-4461-AA1E-64B2C28CAFC3}" sibTransId="{51EFFAA8-E8AA-4A78-84D5-E6E859217EDB}"/>
    <dgm:cxn modelId="{FE93D621-8125-4D81-BEF6-0FEBFDB614A4}" type="presOf" srcId="{95DE76FC-9670-453E-ABA9-177CCB8B4669}" destId="{8426BFA3-E06E-4BFC-A06A-46C19A689653}" srcOrd="0" destOrd="0" presId="urn:microsoft.com/office/officeart/2005/8/layout/hList1"/>
    <dgm:cxn modelId="{11714255-2775-4DCC-A415-59F82710DF00}" type="presOf" srcId="{D434DEAC-C712-4C47-9E6E-FD644743929E}" destId="{E356BA8D-E9A4-4E9E-8855-7CFFFB1BC5FC}" srcOrd="0" destOrd="0" presId="urn:microsoft.com/office/officeart/2005/8/layout/hList1"/>
    <dgm:cxn modelId="{57CD7D34-5D82-470A-A0A3-35C230D072E8}" type="presOf" srcId="{57115423-753E-4E28-8BBA-0AC9293A935A}" destId="{9917442A-621E-4A1C-A9F0-08B1A5A0066B}" srcOrd="0" destOrd="0" presId="urn:microsoft.com/office/officeart/2005/8/layout/hList1"/>
    <dgm:cxn modelId="{D4808786-D455-46E3-A852-E6C5FCCCE10C}" srcId="{03E041E9-D8E3-4E88-A835-A11ED08C20C3}" destId="{5613F515-FC94-437E-B721-F9501C1B3B7A}" srcOrd="1" destOrd="0" parTransId="{26731AF5-BAFF-44A8-9F5B-E1A7A7D40FE4}" sibTransId="{1D990442-1434-4683-9906-E641F6B85917}"/>
    <dgm:cxn modelId="{128D3E96-0156-4B5B-A21C-740A2293B5F2}" srcId="{CC5F8695-F42E-48C1-BF4C-A529D1A932D6}" destId="{D74F7B98-6EEE-49A9-9CE4-3016F34B308F}" srcOrd="0" destOrd="0" parTransId="{00E29E17-DB88-4CA8-B5D9-D95E02F03A08}" sibTransId="{14FEA9BD-A2C9-4B5C-BF6C-59634F72FCAB}"/>
    <dgm:cxn modelId="{C7985AEA-89E7-4B6D-A945-266A61DFAA89}" srcId="{0DF90CE1-4016-44FE-BB62-BA6388CF61AE}" destId="{22A6F0C8-5EAE-442F-AB1D-6ADE29595B2F}" srcOrd="1" destOrd="0" parTransId="{11288CFA-25FE-4DE3-8E2D-CE23B9D36BC0}" sibTransId="{FB1359FB-4582-4530-80C5-F24109609010}"/>
    <dgm:cxn modelId="{15C473E9-A7AA-45A9-ACF2-693C635F64E8}" type="presOf" srcId="{0CF15880-1F96-4941-829E-B67A0DC4310E}" destId="{CB1A639E-5F51-4C11-ACB2-F60DC44B47CD}" srcOrd="0" destOrd="4" presId="urn:microsoft.com/office/officeart/2005/8/layout/hList1"/>
    <dgm:cxn modelId="{A640FF35-E2A0-4BA0-94BD-C36DF70BC972}" type="presOf" srcId="{0DF90CE1-4016-44FE-BB62-BA6388CF61AE}" destId="{7B95A30F-4C25-4682-A043-3D76744C1342}" srcOrd="0" destOrd="0" presId="urn:microsoft.com/office/officeart/2005/8/layout/hList1"/>
    <dgm:cxn modelId="{22E43789-7362-43F8-BFDF-D0FA96F57C46}" type="presOf" srcId="{03E041E9-D8E3-4E88-A835-A11ED08C20C3}" destId="{2D49A034-E7A8-493F-9C5B-BE19D41248E6}" srcOrd="0" destOrd="0" presId="urn:microsoft.com/office/officeart/2005/8/layout/hList1"/>
    <dgm:cxn modelId="{5049765B-249F-4084-AEF5-2A068D665D0C}" srcId="{D434DEAC-C712-4C47-9E6E-FD644743929E}" destId="{03E041E9-D8E3-4E88-A835-A11ED08C20C3}" srcOrd="0" destOrd="0" parTransId="{0F12D6EC-5E3C-42E3-91C7-8186F4090373}" sibTransId="{1273D0F5-5E44-4044-BACC-F5EEAFED080F}"/>
    <dgm:cxn modelId="{6F716006-8EDC-4116-BEDE-E5688B7C39E7}" type="presOf" srcId="{CFCC28BF-F67F-4CA7-8ECF-B12D7F6B79F1}" destId="{CB1A639E-5F51-4C11-ACB2-F60DC44B47CD}" srcOrd="0" destOrd="2" presId="urn:microsoft.com/office/officeart/2005/8/layout/hList1"/>
    <dgm:cxn modelId="{408B2333-A66F-47A1-82C9-4B57F1862E5E}" srcId="{CC5F8695-F42E-48C1-BF4C-A529D1A932D6}" destId="{7E36BF76-B654-426A-92C0-A5916AE9843A}" srcOrd="1" destOrd="0" parTransId="{4802CC27-5B44-4313-AED0-499A85527557}" sibTransId="{D2E4D778-4630-49D2-9FAF-0CFE0B6A27D3}"/>
    <dgm:cxn modelId="{F239F26F-EED5-4253-815B-D2EA7AFA53E1}" type="presOf" srcId="{7D357690-2A94-4E5E-80CD-F72285F39A89}" destId="{CB1A639E-5F51-4C11-ACB2-F60DC44B47CD}" srcOrd="0" destOrd="3" presId="urn:microsoft.com/office/officeart/2005/8/layout/hList1"/>
    <dgm:cxn modelId="{8E32F6FA-BD75-484B-ADDC-06FDB8B42008}" srcId="{03E041E9-D8E3-4E88-A835-A11ED08C20C3}" destId="{95DE76FC-9670-453E-ABA9-177CCB8B4669}" srcOrd="0" destOrd="0" parTransId="{9536C9EB-4E8F-499B-B1E2-501BFF363351}" sibTransId="{A6EC1269-50D1-42DD-82F1-138C0DB4D7E5}"/>
    <dgm:cxn modelId="{4AD37DEF-A413-4B25-A859-49D31B22A31D}" type="presOf" srcId="{C6765BD2-A3E7-4E9A-849B-A4B078A5164D}" destId="{8426BFA3-E06E-4BFC-A06A-46C19A689653}" srcOrd="0" destOrd="3" presId="urn:microsoft.com/office/officeart/2005/8/layout/hList1"/>
    <dgm:cxn modelId="{CA73795B-3EF6-4281-A383-299A307B2CDE}" type="presOf" srcId="{22A6F0C8-5EAE-442F-AB1D-6ADE29595B2F}" destId="{9917442A-621E-4A1C-A9F0-08B1A5A0066B}" srcOrd="0" destOrd="1" presId="urn:microsoft.com/office/officeart/2005/8/layout/hList1"/>
    <dgm:cxn modelId="{28A0DEC5-4F88-4D5F-9E61-6B2445C9EC0A}" srcId="{CC5F8695-F42E-48C1-BF4C-A529D1A932D6}" destId="{CFCC28BF-F67F-4CA7-8ECF-B12D7F6B79F1}" srcOrd="2" destOrd="0" parTransId="{0588F217-6D58-4F50-B29E-9CCCFB7B1C73}" sibTransId="{C1C5C11E-74E3-4DF0-A58E-BEE08F701005}"/>
    <dgm:cxn modelId="{349710DB-147B-4862-8A13-6E33D0991F17}" srcId="{CC5F8695-F42E-48C1-BF4C-A529D1A932D6}" destId="{7D357690-2A94-4E5E-80CD-F72285F39A89}" srcOrd="3" destOrd="0" parTransId="{9E22BBFA-4A92-43A8-AD95-BB3F1E098206}" sibTransId="{FB0B79C4-4BB2-4AD5-8E5E-F9D20C4BCC16}"/>
    <dgm:cxn modelId="{D0C04145-FE0F-4CE5-A058-924BC031D23A}" type="presOf" srcId="{CC5F8695-F42E-48C1-BF4C-A529D1A932D6}" destId="{6C04342F-0AB6-4285-BC23-7CD41ABBC50B}" srcOrd="0" destOrd="0" presId="urn:microsoft.com/office/officeart/2005/8/layout/hList1"/>
    <dgm:cxn modelId="{57536AB8-D345-4795-B2BA-FB89598511FE}" srcId="{03E041E9-D8E3-4E88-A835-A11ED08C20C3}" destId="{5523A194-DAFC-44E4-BEE9-6B716D84CF4C}" srcOrd="2" destOrd="0" parTransId="{3871F395-B2DB-4BE5-AB2F-CDCB71CF292E}" sibTransId="{7BE48BC8-D74B-4F45-B5F7-C050979FB963}"/>
    <dgm:cxn modelId="{36AD4B8F-08CB-43EF-AC41-54FE42ECBE45}" type="presOf" srcId="{D74F7B98-6EEE-49A9-9CE4-3016F34B308F}" destId="{CB1A639E-5F51-4C11-ACB2-F60DC44B47CD}" srcOrd="0" destOrd="0" presId="urn:microsoft.com/office/officeart/2005/8/layout/hList1"/>
    <dgm:cxn modelId="{378C0A6E-7B1E-49E0-A661-808BEFB4B624}" srcId="{0DF90CE1-4016-44FE-BB62-BA6388CF61AE}" destId="{933A3645-95A7-4CE5-8919-5077C8883A09}" srcOrd="2" destOrd="0" parTransId="{AEE2E1D4-5322-4FC9-A523-0D062B7A4453}" sibTransId="{D2DF7B35-C96F-4EFE-ADE0-E96E00F0F329}"/>
    <dgm:cxn modelId="{FF1993D4-F2C0-4F76-937C-69D97E229C8F}" type="presOf" srcId="{5613F515-FC94-437E-B721-F9501C1B3B7A}" destId="{8426BFA3-E06E-4BFC-A06A-46C19A689653}" srcOrd="0" destOrd="1" presId="urn:microsoft.com/office/officeart/2005/8/layout/hList1"/>
    <dgm:cxn modelId="{F21BDFD1-3E4E-4686-A8CC-3478754B7E7B}" srcId="{D434DEAC-C712-4C47-9E6E-FD644743929E}" destId="{CC5F8695-F42E-48C1-BF4C-A529D1A932D6}" srcOrd="1" destOrd="0" parTransId="{17BF080A-2BC2-4138-A2C7-DD6FB8C6908F}" sibTransId="{75C8CBCA-8CE9-44E7-A8F3-FFF29FC41731}"/>
    <dgm:cxn modelId="{77472995-6E15-4C38-B071-E47C97FEDF8E}" type="presParOf" srcId="{E356BA8D-E9A4-4E9E-8855-7CFFFB1BC5FC}" destId="{635F6D9F-0050-452B-8B3C-083BDEC5F133}" srcOrd="0" destOrd="0" presId="urn:microsoft.com/office/officeart/2005/8/layout/hList1"/>
    <dgm:cxn modelId="{DC298B8B-5312-4ADC-A21F-07F90DC74FEC}" type="presParOf" srcId="{635F6D9F-0050-452B-8B3C-083BDEC5F133}" destId="{2D49A034-E7A8-493F-9C5B-BE19D41248E6}" srcOrd="0" destOrd="0" presId="urn:microsoft.com/office/officeart/2005/8/layout/hList1"/>
    <dgm:cxn modelId="{251DFDF9-6213-41DA-A0FA-A889DEC28A14}" type="presParOf" srcId="{635F6D9F-0050-452B-8B3C-083BDEC5F133}" destId="{8426BFA3-E06E-4BFC-A06A-46C19A689653}" srcOrd="1" destOrd="0" presId="urn:microsoft.com/office/officeart/2005/8/layout/hList1"/>
    <dgm:cxn modelId="{A06A2990-3E8B-4517-8F5B-722A9658A718}" type="presParOf" srcId="{E356BA8D-E9A4-4E9E-8855-7CFFFB1BC5FC}" destId="{97287371-213E-4FE8-B6DF-3C19A683C9A0}" srcOrd="1" destOrd="0" presId="urn:microsoft.com/office/officeart/2005/8/layout/hList1"/>
    <dgm:cxn modelId="{A9710E36-7353-4C91-8170-8A86B29588D6}" type="presParOf" srcId="{E356BA8D-E9A4-4E9E-8855-7CFFFB1BC5FC}" destId="{4665AE10-A025-46FF-B626-3C0509FBD02B}" srcOrd="2" destOrd="0" presId="urn:microsoft.com/office/officeart/2005/8/layout/hList1"/>
    <dgm:cxn modelId="{099F6017-C7F5-48AB-A653-A0D04D6BDC98}" type="presParOf" srcId="{4665AE10-A025-46FF-B626-3C0509FBD02B}" destId="{6C04342F-0AB6-4285-BC23-7CD41ABBC50B}" srcOrd="0" destOrd="0" presId="urn:microsoft.com/office/officeart/2005/8/layout/hList1"/>
    <dgm:cxn modelId="{8ACD9068-0CA4-4705-B15F-AF17ECA4E9E6}" type="presParOf" srcId="{4665AE10-A025-46FF-B626-3C0509FBD02B}" destId="{CB1A639E-5F51-4C11-ACB2-F60DC44B47CD}" srcOrd="1" destOrd="0" presId="urn:microsoft.com/office/officeart/2005/8/layout/hList1"/>
    <dgm:cxn modelId="{33B709E4-A94F-4F8B-B69D-C63FE7346286}" type="presParOf" srcId="{E356BA8D-E9A4-4E9E-8855-7CFFFB1BC5FC}" destId="{16503403-3F75-48E8-A630-A99344CF29AE}" srcOrd="3" destOrd="0" presId="urn:microsoft.com/office/officeart/2005/8/layout/hList1"/>
    <dgm:cxn modelId="{5DB886EE-0C28-44D7-AF95-FDEA788E08BF}" type="presParOf" srcId="{E356BA8D-E9A4-4E9E-8855-7CFFFB1BC5FC}" destId="{EED3627A-A3E1-4985-9AA9-95D1A3571933}" srcOrd="4" destOrd="0" presId="urn:microsoft.com/office/officeart/2005/8/layout/hList1"/>
    <dgm:cxn modelId="{F0C29582-70A7-45ED-82F3-C82F8098948B}" type="presParOf" srcId="{EED3627A-A3E1-4985-9AA9-95D1A3571933}" destId="{7B95A30F-4C25-4682-A043-3D76744C1342}" srcOrd="0" destOrd="0" presId="urn:microsoft.com/office/officeart/2005/8/layout/hList1"/>
    <dgm:cxn modelId="{1A159735-E11C-4FD5-BCA2-9A14CEFB65E7}" type="presParOf" srcId="{EED3627A-A3E1-4985-9AA9-95D1A3571933}" destId="{9917442A-621E-4A1C-A9F0-08B1A5A006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9A034-E7A8-493F-9C5B-BE19D41248E6}">
      <dsp:nvSpPr>
        <dsp:cNvPr id="0" name=""/>
        <dsp:cNvSpPr/>
      </dsp:nvSpPr>
      <dsp:spPr>
        <a:xfrm>
          <a:off x="2092" y="83714"/>
          <a:ext cx="2040414" cy="552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dirty="0" smtClean="0"/>
            <a:t>FASES</a:t>
          </a:r>
          <a:endParaRPr lang="ca-ES" sz="1500" b="1" kern="1200" dirty="0"/>
        </a:p>
      </dsp:txBody>
      <dsp:txXfrm>
        <a:off x="2092" y="83714"/>
        <a:ext cx="2040414" cy="552051"/>
      </dsp:txXfrm>
    </dsp:sp>
    <dsp:sp modelId="{8426BFA3-E06E-4BFC-A06A-46C19A689653}">
      <dsp:nvSpPr>
        <dsp:cNvPr id="0" name=""/>
        <dsp:cNvSpPr/>
      </dsp:nvSpPr>
      <dsp:spPr>
        <a:xfrm>
          <a:off x="2092" y="635766"/>
          <a:ext cx="2040414" cy="26750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Sensibilització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Diagnosi del problema i planificació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Execució del servei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Reflexió</a:t>
          </a:r>
          <a:endParaRPr lang="ca-ES" sz="1500" kern="1200" dirty="0"/>
        </a:p>
      </dsp:txBody>
      <dsp:txXfrm>
        <a:off x="2092" y="635766"/>
        <a:ext cx="2040414" cy="2675088"/>
      </dsp:txXfrm>
    </dsp:sp>
    <dsp:sp modelId="{6C04342F-0AB6-4285-BC23-7CD41ABBC50B}">
      <dsp:nvSpPr>
        <dsp:cNvPr id="0" name=""/>
        <dsp:cNvSpPr/>
      </dsp:nvSpPr>
      <dsp:spPr>
        <a:xfrm>
          <a:off x="2328164" y="83714"/>
          <a:ext cx="2040414" cy="55205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dirty="0" smtClean="0"/>
            <a:t>DEDICACIÓ</a:t>
          </a:r>
          <a:endParaRPr lang="ca-ES" sz="1500" b="1" kern="1200" dirty="0"/>
        </a:p>
      </dsp:txBody>
      <dsp:txXfrm>
        <a:off x="2328164" y="83714"/>
        <a:ext cx="2040414" cy="552051"/>
      </dsp:txXfrm>
    </dsp:sp>
    <dsp:sp modelId="{CB1A639E-5F51-4C11-ACB2-F60DC44B47CD}">
      <dsp:nvSpPr>
        <dsp:cNvPr id="0" name=""/>
        <dsp:cNvSpPr/>
      </dsp:nvSpPr>
      <dsp:spPr>
        <a:xfrm>
          <a:off x="2328164" y="635766"/>
          <a:ext cx="2040414" cy="2675088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Perfil Instagram Ultra </a:t>
          </a:r>
          <a:r>
            <a:rPr lang="ca-ES" sz="1500" kern="1200" dirty="0" err="1" smtClean="0"/>
            <a:t>Clean</a:t>
          </a:r>
          <a:r>
            <a:rPr lang="ca-ES" sz="1500" kern="1200" dirty="0" smtClean="0"/>
            <a:t> </a:t>
          </a:r>
          <a:r>
            <a:rPr lang="ca-ES" sz="1500" kern="1200" dirty="0" err="1" smtClean="0"/>
            <a:t>Marathon</a:t>
          </a:r>
          <a:r>
            <a:rPr lang="ca-ES" sz="1500" kern="1200" dirty="0" smtClean="0"/>
            <a:t> Vidreres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Acció als comerços i cartells pel poble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Construcció de trofeus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Confecció d’enquesta corredors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Neteja dels espais escollits (bosc i platja)</a:t>
          </a:r>
          <a:endParaRPr lang="ca-ES" sz="1500" kern="1200" dirty="0"/>
        </a:p>
      </dsp:txBody>
      <dsp:txXfrm>
        <a:off x="2328164" y="635766"/>
        <a:ext cx="2040414" cy="2675088"/>
      </dsp:txXfrm>
    </dsp:sp>
    <dsp:sp modelId="{7B95A30F-4C25-4682-A043-3D76744C1342}">
      <dsp:nvSpPr>
        <dsp:cNvPr id="0" name=""/>
        <dsp:cNvSpPr/>
      </dsp:nvSpPr>
      <dsp:spPr>
        <a:xfrm>
          <a:off x="4654237" y="83714"/>
          <a:ext cx="2040414" cy="55205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dirty="0" smtClean="0"/>
            <a:t>ACTE DE RECONEIXEMENT</a:t>
          </a:r>
          <a:endParaRPr lang="ca-ES" sz="1500" b="1" kern="1200" dirty="0"/>
        </a:p>
      </dsp:txBody>
      <dsp:txXfrm>
        <a:off x="4654237" y="83714"/>
        <a:ext cx="2040414" cy="552051"/>
      </dsp:txXfrm>
    </dsp:sp>
    <dsp:sp modelId="{9917442A-621E-4A1C-A9F0-08B1A5A0066B}">
      <dsp:nvSpPr>
        <dsp:cNvPr id="0" name=""/>
        <dsp:cNvSpPr/>
      </dsp:nvSpPr>
      <dsp:spPr>
        <a:xfrm>
          <a:off x="4654237" y="635766"/>
          <a:ext cx="2040414" cy="2675088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Recepció i entrevista corredors UCM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Lliurament dels trofeus als corredors</a:t>
          </a:r>
          <a:endParaRPr lang="ca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/>
            <a:t>Premi UCM al residu més perillós (ampolla de lleixiu).</a:t>
          </a:r>
          <a:endParaRPr lang="ca-ES" sz="1500" kern="1200" dirty="0"/>
        </a:p>
      </dsp:txBody>
      <dsp:txXfrm>
        <a:off x="4654237" y="635766"/>
        <a:ext cx="2040414" cy="2675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FBBCD-EB02-402A-9F49-DC869942DBDF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6A1B8-CF3F-436A-A048-A6444B1478C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5433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A1B8-CF3F-436A-A048-A6444B1478C9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349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A1B8-CF3F-436A-A048-A6444B1478C9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871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A1B8-CF3F-436A-A048-A6444B1478C9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913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196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958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616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765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290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086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60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838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826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207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790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8A40F-1A03-4E12-865B-2B5F0D1266CC}" type="datetimeFigureOut">
              <a:rPr lang="ca-ES" smtClean="0"/>
              <a:t>31/7/2019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47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.gif"/><Relationship Id="rId4" Type="http://schemas.openxmlformats.org/officeDocument/2006/relationships/image" Target="../media/image15.jpeg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ctrTitle"/>
          </p:nvPr>
        </p:nvSpPr>
        <p:spPr>
          <a:xfrm>
            <a:off x="377414" y="3501008"/>
            <a:ext cx="8124506" cy="72008"/>
          </a:xfrm>
        </p:spPr>
        <p:txBody>
          <a:bodyPr>
            <a:normAutofit fontScale="90000"/>
          </a:bodyPr>
          <a:lstStyle/>
          <a:p>
            <a: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INSTITUT VIDRERES</a:t>
            </a:r>
            <a:r>
              <a:rPr lang="ca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Let’s</a:t>
            </a:r>
            <a:r>
              <a:rPr lang="ca-ES" sz="4000" dirty="0" smtClean="0">
                <a:latin typeface="Corbel" panose="020B0503020204020204" pitchFamily="34" charset="0"/>
                <a:cs typeface="Arial" panose="020B0604020202020204" pitchFamily="34" charset="0"/>
              </a:rPr>
              <a:t> Clean Up Europe!</a:t>
            </a:r>
            <a:br>
              <a:rPr lang="ca-ES" sz="4000" dirty="0" smtClean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ca-E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600" dirty="0" smtClean="0">
                <a:latin typeface="Corbel" panose="020B0503020204020204" pitchFamily="34" charset="0"/>
                <a:cs typeface="Arial" panose="020B0604020202020204" pitchFamily="34" charset="0"/>
              </a:rPr>
              <a:t>Presentat per: Agència de Residus de Catalunya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pic>
        <p:nvPicPr>
          <p:cNvPr id="1026" name="Picture 2" descr="C:\Users\batetls\AppData\Local\Microsoft\Windows\INetCache\Content.Outlook\KFX102LW\Encapçalament Simpo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60155" cy="8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309320"/>
            <a:ext cx="2843808" cy="411167"/>
          </a:xfrm>
          <a:prstGeom prst="rect">
            <a:avLst/>
          </a:prstGeom>
        </p:spPr>
      </p:pic>
      <p:sp>
        <p:nvSpPr>
          <p:cNvPr id="7" name="object 3"/>
          <p:cNvSpPr/>
          <p:nvPr/>
        </p:nvSpPr>
        <p:spPr>
          <a:xfrm>
            <a:off x="7092280" y="267255"/>
            <a:ext cx="1709195" cy="74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dca26161-6a43-4919-9e3d-1b11e05e9c6c@genca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7"/>
          <a:stretch/>
        </p:blipFill>
        <p:spPr bwMode="auto">
          <a:xfrm>
            <a:off x="2460367" y="2781582"/>
            <a:ext cx="3958599" cy="193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741092" y="617326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LET’S CLEAN UP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sp>
        <p:nvSpPr>
          <p:cNvPr id="2" name="Rectangle de cantonada diagonal rodona 1"/>
          <p:cNvSpPr/>
          <p:nvPr/>
        </p:nvSpPr>
        <p:spPr>
          <a:xfrm>
            <a:off x="744920" y="1167389"/>
            <a:ext cx="7283464" cy="1181492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a-ES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És una acció comuna a </a:t>
            </a:r>
            <a:r>
              <a:rPr lang="ca-ES" sz="1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tot Europa</a:t>
            </a:r>
            <a:r>
              <a:rPr lang="ca-ES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per conscienciar sobre la quantitat de residus que llencem de forma incontrolada a la natura i promoure accions de sensibilització a través de la recollida d'aquests residus abocats il·legalment als boscos, platges, marges de rius, etc.</a:t>
            </a:r>
          </a:p>
          <a:p>
            <a:pPr algn="just"/>
            <a:r>
              <a:rPr lang="ca-ES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La darrera edició de la campanya </a:t>
            </a:r>
            <a:r>
              <a:rPr lang="ca-ES" sz="1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Let's</a:t>
            </a:r>
            <a:r>
              <a:rPr lang="ca-ES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a-ES" sz="1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Clean</a:t>
            </a:r>
            <a:r>
              <a:rPr lang="ca-ES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 Up Europe! es va celebrar del </a:t>
            </a:r>
            <a:r>
              <a:rPr lang="ca-ES" sz="1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10 a 12 de maig de 2019</a:t>
            </a:r>
            <a:r>
              <a:rPr lang="ca-ES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 i la propera </a:t>
            </a:r>
            <a:r>
              <a:rPr lang="ca-ES" sz="1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7a edició </a:t>
            </a:r>
            <a:r>
              <a:rPr lang="ca-ES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es celebrarà del </a:t>
            </a:r>
            <a:r>
              <a:rPr lang="ca-ES" sz="1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8 al 10 de maig del 2020</a:t>
            </a:r>
            <a:r>
              <a:rPr lang="ca-ES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endParaRPr lang="ca-ES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790867" y="2381850"/>
            <a:ext cx="31264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ACCIONS INSTITUT</a:t>
            </a:r>
            <a:r>
              <a:rPr lang="ca-ES" dirty="0" smtClean="0">
                <a:solidFill>
                  <a:srgbClr val="0070C0"/>
                </a:solidFill>
                <a:latin typeface="Corbel" panose="020B0503020204020204" pitchFamily="34" charset="0"/>
              </a:rPr>
              <a:t>:</a:t>
            </a:r>
          </a:p>
          <a:p>
            <a:endParaRPr lang="ca-ES" sz="800" dirty="0" smtClean="0">
              <a:latin typeface="Corbel" panose="020B0503020204020204" pitchFamily="34" charset="0"/>
            </a:endParaRPr>
          </a:p>
          <a:p>
            <a:r>
              <a:rPr lang="ca-ES" dirty="0" smtClean="0">
                <a:latin typeface="Corbel" panose="020B0503020204020204" pitchFamily="34" charset="0"/>
              </a:rPr>
              <a:t>Millora de l’espai boscós proper al centre educatiu (Vidreres)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78" y="6390595"/>
            <a:ext cx="2843808" cy="411167"/>
          </a:xfrm>
          <a:prstGeom prst="rect">
            <a:avLst/>
          </a:prstGeom>
        </p:spPr>
      </p:pic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56309"/>
              </p:ext>
            </p:extLst>
          </p:nvPr>
        </p:nvGraphicFramePr>
        <p:xfrm>
          <a:off x="741092" y="3418103"/>
          <a:ext cx="3126482" cy="16459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63241">
                  <a:extLst>
                    <a:ext uri="{9D8B030D-6E8A-4147-A177-3AD203B41FA5}">
                      <a16:colId xmlns:a16="http://schemas.microsoft.com/office/drawing/2014/main" val="3548708909"/>
                    </a:ext>
                  </a:extLst>
                </a:gridCol>
                <a:gridCol w="1563241">
                  <a:extLst>
                    <a:ext uri="{9D8B030D-6E8A-4147-A177-3AD203B41FA5}">
                      <a16:colId xmlns:a16="http://schemas.microsoft.com/office/drawing/2014/main" val="1924349437"/>
                    </a:ext>
                  </a:extLst>
                </a:gridCol>
              </a:tblGrid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TIPOLOGIA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QUANTITAT</a:t>
                      </a:r>
                      <a:r>
                        <a:rPr lang="ca-ES" sz="1200" baseline="0" dirty="0" smtClean="0"/>
                        <a:t> </a:t>
                      </a:r>
                      <a:endParaRPr lang="ca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52898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Plàstic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8 kg</a:t>
                      </a:r>
                      <a:endParaRPr lang="ca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364747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Paper i cartró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2,5 kg</a:t>
                      </a:r>
                      <a:endParaRPr lang="ca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927015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Vidre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4 kg</a:t>
                      </a:r>
                      <a:endParaRPr lang="ca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364116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Orgànica</a:t>
                      </a:r>
                      <a:r>
                        <a:rPr lang="ca-ES" sz="1200" baseline="0" dirty="0" smtClean="0"/>
                        <a:t> 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3 kg</a:t>
                      </a:r>
                      <a:endParaRPr lang="ca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894687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Resta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5 kg</a:t>
                      </a:r>
                      <a:endParaRPr lang="ca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0578"/>
                  </a:ext>
                </a:extLst>
              </a:tr>
            </a:tbl>
          </a:graphicData>
        </a:graphic>
      </p:graphicFrame>
      <p:sp>
        <p:nvSpPr>
          <p:cNvPr id="9" name="QuadreDeText 8"/>
          <p:cNvSpPr txBox="1"/>
          <p:nvPr/>
        </p:nvSpPr>
        <p:spPr>
          <a:xfrm>
            <a:off x="4434513" y="2756314"/>
            <a:ext cx="408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Corbel" panose="020B0503020204020204" pitchFamily="34" charset="0"/>
              </a:rPr>
              <a:t>Millora espai costaner (platja </a:t>
            </a:r>
            <a:r>
              <a:rPr lang="ca-ES" dirty="0">
                <a:latin typeface="Corbel" panose="020B0503020204020204" pitchFamily="34" charset="0"/>
              </a:rPr>
              <a:t>de Lloret de </a:t>
            </a:r>
            <a:r>
              <a:rPr lang="ca-ES" dirty="0" smtClean="0">
                <a:latin typeface="Corbel" panose="020B0503020204020204" pitchFamily="34" charset="0"/>
              </a:rPr>
              <a:t>Mar) acció conjunta </a:t>
            </a:r>
            <a:r>
              <a:rPr lang="ca-ES" dirty="0">
                <a:latin typeface="Corbel" panose="020B0503020204020204" pitchFamily="34" charset="0"/>
              </a:rPr>
              <a:t>amb l’Institut Lloret. </a:t>
            </a:r>
          </a:p>
        </p:txBody>
      </p:sp>
      <p:graphicFrame>
        <p:nvGraphicFramePr>
          <p:cNvPr id="11" name="Tau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12138"/>
              </p:ext>
            </p:extLst>
          </p:nvPr>
        </p:nvGraphicFramePr>
        <p:xfrm>
          <a:off x="4901902" y="3418103"/>
          <a:ext cx="3126482" cy="1371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63241">
                  <a:extLst>
                    <a:ext uri="{9D8B030D-6E8A-4147-A177-3AD203B41FA5}">
                      <a16:colId xmlns:a16="http://schemas.microsoft.com/office/drawing/2014/main" val="3548708909"/>
                    </a:ext>
                  </a:extLst>
                </a:gridCol>
                <a:gridCol w="1563241">
                  <a:extLst>
                    <a:ext uri="{9D8B030D-6E8A-4147-A177-3AD203B41FA5}">
                      <a16:colId xmlns:a16="http://schemas.microsoft.com/office/drawing/2014/main" val="1924349437"/>
                    </a:ext>
                  </a:extLst>
                </a:gridCol>
              </a:tblGrid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TIPOLOGIA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QUANTITAT</a:t>
                      </a:r>
                      <a:r>
                        <a:rPr lang="ca-ES" sz="1200" baseline="0" dirty="0" smtClean="0"/>
                        <a:t> </a:t>
                      </a:r>
                      <a:endParaRPr lang="ca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52898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Plàstic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4</a:t>
                      </a:r>
                      <a:r>
                        <a:rPr lang="ca-ES" sz="1200" baseline="0" dirty="0" smtClean="0"/>
                        <a:t> bosses</a:t>
                      </a:r>
                      <a:endParaRPr lang="ca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364747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Paper i cartró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2</a:t>
                      </a:r>
                      <a:r>
                        <a:rPr lang="ca-ES" sz="1200" baseline="0" dirty="0" smtClean="0"/>
                        <a:t> bosses</a:t>
                      </a:r>
                      <a:endParaRPr lang="ca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927015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Vidre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1</a:t>
                      </a:r>
                      <a:r>
                        <a:rPr lang="ca-ES" sz="1200" baseline="0" dirty="0" smtClean="0"/>
                        <a:t> bossa</a:t>
                      </a:r>
                      <a:endParaRPr lang="ca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364116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Resta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 smtClean="0"/>
                        <a:t>2</a:t>
                      </a:r>
                      <a:r>
                        <a:rPr lang="ca-ES" sz="1200" baseline="0" dirty="0" smtClean="0"/>
                        <a:t> bosses</a:t>
                      </a:r>
                      <a:endParaRPr lang="ca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0578"/>
                  </a:ext>
                </a:extLst>
              </a:tr>
            </a:tbl>
          </a:graphicData>
        </a:graphic>
      </p:graphicFrame>
      <p:sp>
        <p:nvSpPr>
          <p:cNvPr id="10" name="QuadreDeText 9"/>
          <p:cNvSpPr txBox="1"/>
          <p:nvPr/>
        </p:nvSpPr>
        <p:spPr>
          <a:xfrm>
            <a:off x="720513" y="5201324"/>
            <a:ext cx="31264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Total: 22,5 kg</a:t>
            </a:r>
          </a:p>
          <a:p>
            <a:r>
              <a:rPr lang="ca-ES" sz="1600" dirty="0" smtClean="0"/>
              <a:t>Participants: 90</a:t>
            </a:r>
          </a:p>
          <a:p>
            <a:endParaRPr lang="ca-ES" sz="1600" dirty="0" smtClean="0"/>
          </a:p>
          <a:p>
            <a:r>
              <a:rPr lang="ca-ES" sz="1600" dirty="0" smtClean="0"/>
              <a:t>* Dada: 20 minuts es recull 928 burilles de tabac.</a:t>
            </a:r>
          </a:p>
          <a:p>
            <a:endParaRPr lang="ca-ES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4874838" y="4882421"/>
            <a:ext cx="3441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Participants: 50</a:t>
            </a:r>
          </a:p>
          <a:p>
            <a:endParaRPr lang="ca-ES" dirty="0" smtClean="0"/>
          </a:p>
          <a:p>
            <a:r>
              <a:rPr lang="ca-ES" dirty="0" smtClean="0"/>
              <a:t>* Ús de l’aplicació </a:t>
            </a:r>
            <a:r>
              <a:rPr lang="ca-ES" dirty="0" err="1" smtClean="0"/>
              <a:t>App</a:t>
            </a:r>
            <a:r>
              <a:rPr lang="ca-ES" dirty="0" smtClean="0"/>
              <a:t> </a:t>
            </a:r>
            <a:r>
              <a:rPr lang="ca-ES" dirty="0" err="1" smtClean="0"/>
              <a:t>Marnoba</a:t>
            </a:r>
            <a:r>
              <a:rPr lang="ca-ES" dirty="0" smtClean="0"/>
              <a:t> per caracteritzar residus recollits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444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458985" y="407389"/>
            <a:ext cx="694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s’ha dut a terme el projecte APS/SC?</a:t>
            </a:r>
          </a:p>
        </p:txBody>
      </p:sp>
      <p:pic>
        <p:nvPicPr>
          <p:cNvPr id="3" name="Picture 2" descr="9d04b715-bba3-4222-bad0-e39dbfa04a95@genc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02" y="4201812"/>
            <a:ext cx="24464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r="531"/>
          <a:stretch/>
        </p:blipFill>
        <p:spPr>
          <a:xfrm>
            <a:off x="304336" y="4191577"/>
            <a:ext cx="2757148" cy="2088232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4032767" y="5315845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smtClean="0"/>
              <a:t>22,5</a:t>
            </a:r>
            <a:endParaRPr lang="ca-ES" sz="1000" dirty="0"/>
          </a:p>
        </p:txBody>
      </p:sp>
      <p:sp>
        <p:nvSpPr>
          <p:cNvPr id="8" name="QuadreDeText 7"/>
          <p:cNvSpPr txBox="1"/>
          <p:nvPr/>
        </p:nvSpPr>
        <p:spPr>
          <a:xfrm>
            <a:off x="3912695" y="5679438"/>
            <a:ext cx="39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smtClean="0"/>
              <a:t>90</a:t>
            </a:r>
            <a:endParaRPr lang="ca-ES" sz="1000" dirty="0"/>
          </a:p>
        </p:txBody>
      </p:sp>
      <p:sp>
        <p:nvSpPr>
          <p:cNvPr id="9" name="QuadreDeText 8"/>
          <p:cNvSpPr txBox="1"/>
          <p:nvPr/>
        </p:nvSpPr>
        <p:spPr>
          <a:xfrm>
            <a:off x="5004048" y="5682307"/>
            <a:ext cx="39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smtClean="0"/>
              <a:t>20</a:t>
            </a:r>
            <a:endParaRPr lang="ca-ES" sz="1000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057649208"/>
              </p:ext>
            </p:extLst>
          </p:nvPr>
        </p:nvGraphicFramePr>
        <p:xfrm>
          <a:off x="1187624" y="807242"/>
          <a:ext cx="6696744" cy="3394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tg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01812"/>
            <a:ext cx="2807435" cy="2088232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414784"/>
            <a:ext cx="2843808" cy="4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683568" y="908720"/>
            <a:ext cx="694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APRENENTATGE</a:t>
            </a:r>
            <a:endParaRPr lang="ca-ES" b="1" dirty="0"/>
          </a:p>
        </p:txBody>
      </p:sp>
      <p:sp>
        <p:nvSpPr>
          <p:cNvPr id="9" name="Oval 8"/>
          <p:cNvSpPr/>
          <p:nvPr/>
        </p:nvSpPr>
        <p:spPr>
          <a:xfrm>
            <a:off x="755576" y="1731912"/>
            <a:ext cx="2304256" cy="18291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Responsabilitat</a:t>
            </a:r>
            <a:endParaRPr lang="ca-ES" dirty="0"/>
          </a:p>
        </p:txBody>
      </p:sp>
      <p:sp>
        <p:nvSpPr>
          <p:cNvPr id="12" name="Oval 11"/>
          <p:cNvSpPr/>
          <p:nvPr/>
        </p:nvSpPr>
        <p:spPr>
          <a:xfrm>
            <a:off x="3458319" y="1731912"/>
            <a:ext cx="2304256" cy="18291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Problemàtica dels residus mal gestionats</a:t>
            </a:r>
            <a:endParaRPr lang="ca-ES" dirty="0"/>
          </a:p>
        </p:txBody>
      </p:sp>
      <p:sp>
        <p:nvSpPr>
          <p:cNvPr id="13" name="Oval 12"/>
          <p:cNvSpPr/>
          <p:nvPr/>
        </p:nvSpPr>
        <p:spPr>
          <a:xfrm>
            <a:off x="6161062" y="1731912"/>
            <a:ext cx="2304256" cy="18291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Custodiar un entorn</a:t>
            </a:r>
            <a:endParaRPr lang="ca-ES" dirty="0"/>
          </a:p>
        </p:txBody>
      </p:sp>
      <p:sp>
        <p:nvSpPr>
          <p:cNvPr id="14" name="Oval 13"/>
          <p:cNvSpPr/>
          <p:nvPr/>
        </p:nvSpPr>
        <p:spPr>
          <a:xfrm>
            <a:off x="811015" y="4116504"/>
            <a:ext cx="2304256" cy="18291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Mesures de prevenció de residus</a:t>
            </a:r>
            <a:endParaRPr lang="ca-ES" dirty="0"/>
          </a:p>
        </p:txBody>
      </p:sp>
      <p:sp>
        <p:nvSpPr>
          <p:cNvPr id="15" name="Oval 14"/>
          <p:cNvSpPr/>
          <p:nvPr/>
        </p:nvSpPr>
        <p:spPr>
          <a:xfrm>
            <a:off x="3458319" y="4198203"/>
            <a:ext cx="2304256" cy="18291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Compromís</a:t>
            </a:r>
            <a:endParaRPr lang="ca-ES" dirty="0"/>
          </a:p>
        </p:txBody>
      </p:sp>
      <p:sp>
        <p:nvSpPr>
          <p:cNvPr id="16" name="Oval 15"/>
          <p:cNvSpPr/>
          <p:nvPr/>
        </p:nvSpPr>
        <p:spPr>
          <a:xfrm>
            <a:off x="6044468" y="4116504"/>
            <a:ext cx="2304256" cy="18291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Treball en equip</a:t>
            </a:r>
            <a:endParaRPr lang="ca-ES" dirty="0"/>
          </a:p>
        </p:txBody>
      </p:sp>
      <p:sp>
        <p:nvSpPr>
          <p:cNvPr id="17" name="Oval 16"/>
          <p:cNvSpPr/>
          <p:nvPr/>
        </p:nvSpPr>
        <p:spPr>
          <a:xfrm>
            <a:off x="2148874" y="2893731"/>
            <a:ext cx="2223318" cy="17846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Anàlisis </a:t>
            </a:r>
            <a:r>
              <a:rPr lang="ca-ES" dirty="0" smtClean="0"/>
              <a:t>del entorn</a:t>
            </a:r>
            <a:endParaRPr lang="ca-ES" dirty="0"/>
          </a:p>
        </p:txBody>
      </p:sp>
      <p:sp>
        <p:nvSpPr>
          <p:cNvPr id="19" name="Oval 18"/>
          <p:cNvSpPr/>
          <p:nvPr/>
        </p:nvSpPr>
        <p:spPr>
          <a:xfrm>
            <a:off x="4787547" y="2893731"/>
            <a:ext cx="2223318" cy="178464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Implicació local</a:t>
            </a:r>
            <a:endParaRPr lang="ca-ES" dirty="0"/>
          </a:p>
        </p:txBody>
      </p:sp>
      <p:pic>
        <p:nvPicPr>
          <p:cNvPr id="18" name="Imat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414784"/>
            <a:ext cx="2843808" cy="4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611560" y="72779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/>
              <a:t>SERVEI I PARTICIPANTS</a:t>
            </a:r>
            <a:endParaRPr lang="ca-ES" sz="2800" b="1" dirty="0"/>
          </a:p>
        </p:txBody>
      </p:sp>
      <p:sp>
        <p:nvSpPr>
          <p:cNvPr id="3" name="QuadreDeText 2"/>
          <p:cNvSpPr txBox="1"/>
          <p:nvPr/>
        </p:nvSpPr>
        <p:spPr>
          <a:xfrm>
            <a:off x="513402" y="1700808"/>
            <a:ext cx="76328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400" dirty="0"/>
              <a:t>El Servei comunitari va adreçat a </a:t>
            </a:r>
            <a:r>
              <a:rPr lang="ca-ES" sz="1400" b="1" dirty="0"/>
              <a:t>centres educatius </a:t>
            </a:r>
            <a:r>
              <a:rPr lang="ca-ES" sz="1400" dirty="0"/>
              <a:t>i </a:t>
            </a:r>
            <a:r>
              <a:rPr lang="ca-ES" sz="1400" b="1" dirty="0"/>
              <a:t>entitats</a:t>
            </a:r>
            <a:r>
              <a:rPr lang="ca-ES" sz="1400" dirty="0"/>
              <a:t> que participen en iniciatives de millora dels espais naturals com el </a:t>
            </a:r>
            <a:r>
              <a:rPr lang="ca-ES" sz="1400" b="1" dirty="0" err="1"/>
              <a:t>Let’s</a:t>
            </a:r>
            <a:r>
              <a:rPr lang="ca-ES" sz="1400" b="1" dirty="0"/>
              <a:t> Clean Up Europe (LCUE). </a:t>
            </a:r>
            <a:endParaRPr lang="ca-ES" sz="1400" b="1" dirty="0" smtClean="0"/>
          </a:p>
          <a:p>
            <a:pPr algn="just"/>
            <a:endParaRPr lang="ca-E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400" dirty="0"/>
              <a:t>La finalitat principal del servei comunitari és garantir que els estudiants experimentin i protagonitzin </a:t>
            </a:r>
            <a:r>
              <a:rPr lang="ca-ES" sz="1400" b="1" dirty="0"/>
              <a:t>accions de neteja d’espais naturals propers</a:t>
            </a:r>
            <a:r>
              <a:rPr lang="ca-ES" sz="1400" dirty="0"/>
              <a:t>, mantinguin un </a:t>
            </a:r>
            <a:r>
              <a:rPr lang="ca-ES" sz="1400" b="1" dirty="0"/>
              <a:t>compromís cívic</a:t>
            </a:r>
            <a:r>
              <a:rPr lang="ca-ES" sz="1400" dirty="0"/>
              <a:t>, quedin conscienciats de la quantitat de residus que es llencen a la natura de manera incontrolada i posin en joc els seus coneixements i capacitats al servei de la comunitat. </a:t>
            </a:r>
            <a:endParaRPr lang="ca-ES" sz="1400" dirty="0" smtClean="0"/>
          </a:p>
          <a:p>
            <a:pPr algn="just"/>
            <a:endParaRPr lang="ca-E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400" dirty="0" smtClean="0"/>
              <a:t>Els alumnes de </a:t>
            </a:r>
            <a:r>
              <a:rPr lang="ca-ES" sz="1400" dirty="0"/>
              <a:t>3r d’ESO </a:t>
            </a:r>
            <a:r>
              <a:rPr lang="ca-ES" sz="1400" dirty="0" smtClean="0"/>
              <a:t>del Institut Vidreres han realitzat dues accions de neteja, una zona boscosa propera al centre a Vidreres i l’altre a la platja de Lloret de Mar juntament amb l’Institut Lloret.  </a:t>
            </a:r>
            <a:endParaRPr lang="ca-ES" sz="1400" dirty="0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52" b="100000" l="3856" r="94681">
                        <a14:foregroundMark x1="11702" y1="92925" x2="11702" y2="92925"/>
                        <a14:foregroundMark x1="10904" y1="97327" x2="10904" y2="97327"/>
                        <a14:foregroundMark x1="7314" y1="85063" x2="7314" y2="85063"/>
                        <a14:foregroundMark x1="10505" y1="77830" x2="10505" y2="77830"/>
                        <a14:foregroundMark x1="12367" y1="72956" x2="12367" y2="72956"/>
                        <a14:foregroundMark x1="25798" y1="92610" x2="25798" y2="92610"/>
                        <a14:foregroundMark x1="46543" y1="96698" x2="46543" y2="96698"/>
                        <a14:backgroundMark x1="19016" y1="86792" x2="19016" y2="86792"/>
                        <a14:backgroundMark x1="22340" y1="92138" x2="22340" y2="92138"/>
                        <a14:backgroundMark x1="23005" y1="93082" x2="23005" y2="93082"/>
                        <a14:backgroundMark x1="25798" y1="93396" x2="25665" y2="94025"/>
                        <a14:backgroundMark x1="24069" y1="91195" x2="24069" y2="91195"/>
                        <a14:backgroundMark x1="22340" y1="88679" x2="22340" y2="88679"/>
                        <a14:backgroundMark x1="44681" y1="71698" x2="44681" y2="71698"/>
                        <a14:backgroundMark x1="39362" y1="72170" x2="39362" y2="72170"/>
                        <a14:backgroundMark x1="32713" y1="70912" x2="32713" y2="70912"/>
                        <a14:backgroundMark x1="27793" y1="70755" x2="27793" y2="70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59020" r="24562"/>
          <a:stretch/>
        </p:blipFill>
        <p:spPr>
          <a:xfrm>
            <a:off x="3660652" y="3919700"/>
            <a:ext cx="3203848" cy="226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52" b="100000" l="3856" r="94681">
                        <a14:foregroundMark x1="11702" y1="92925" x2="11702" y2="92925"/>
                        <a14:foregroundMark x1="10904" y1="97327" x2="10904" y2="97327"/>
                        <a14:foregroundMark x1="7314" y1="85063" x2="7314" y2="85063"/>
                        <a14:foregroundMark x1="10505" y1="77830" x2="10505" y2="77830"/>
                        <a14:foregroundMark x1="12367" y1="72956" x2="12367" y2="72956"/>
                        <a14:foregroundMark x1="25798" y1="92610" x2="25798" y2="92610"/>
                        <a14:foregroundMark x1="46543" y1="96698" x2="46543" y2="96698"/>
                        <a14:backgroundMark x1="19016" y1="86792" x2="19016" y2="86792"/>
                        <a14:backgroundMark x1="22340" y1="92138" x2="22340" y2="92138"/>
                        <a14:backgroundMark x1="23005" y1="93082" x2="23005" y2="93082"/>
                        <a14:backgroundMark x1="25798" y1="93396" x2="25665" y2="94025"/>
                        <a14:backgroundMark x1="24069" y1="91195" x2="24069" y2="91195"/>
                        <a14:backgroundMark x1="22340" y1="88679" x2="22340" y2="88679"/>
                        <a14:backgroundMark x1="44681" y1="71698" x2="44681" y2="71698"/>
                        <a14:backgroundMark x1="39362" y1="72170" x2="39362" y2="72170"/>
                        <a14:backgroundMark x1="32713" y1="70912" x2="32713" y2="70912"/>
                        <a14:backgroundMark x1="27793" y1="70755" x2="27793" y2="70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59020" r="24562"/>
          <a:stretch/>
        </p:blipFill>
        <p:spPr>
          <a:xfrm flipH="1">
            <a:off x="2117582" y="3899325"/>
            <a:ext cx="3240359" cy="226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52" b="100000" l="3856" r="94681">
                        <a14:foregroundMark x1="11702" y1="92925" x2="11702" y2="92925"/>
                        <a14:foregroundMark x1="10904" y1="97327" x2="10904" y2="97327"/>
                        <a14:foregroundMark x1="7314" y1="85063" x2="7314" y2="85063"/>
                        <a14:foregroundMark x1="10505" y1="77830" x2="10505" y2="77830"/>
                        <a14:foregroundMark x1="12367" y1="72956" x2="12367" y2="72956"/>
                        <a14:foregroundMark x1="25798" y1="92610" x2="25798" y2="92610"/>
                        <a14:foregroundMark x1="46543" y1="96698" x2="46543" y2="96698"/>
                        <a14:backgroundMark x1="19016" y1="86792" x2="19016" y2="86792"/>
                        <a14:backgroundMark x1="22340" y1="92138" x2="22340" y2="92138"/>
                        <a14:backgroundMark x1="23005" y1="93082" x2="23005" y2="93082"/>
                        <a14:backgroundMark x1="25798" y1="93396" x2="25665" y2="94025"/>
                        <a14:backgroundMark x1="24069" y1="91195" x2="24069" y2="91195"/>
                        <a14:backgroundMark x1="22340" y1="88679" x2="22340" y2="88679"/>
                        <a14:backgroundMark x1="44681" y1="71698" x2="44681" y2="71698"/>
                        <a14:backgroundMark x1="39362" y1="72170" x2="39362" y2="72170"/>
                        <a14:backgroundMark x1="32713" y1="70912" x2="32713" y2="70912"/>
                        <a14:backgroundMark x1="27793" y1="70755" x2="27793" y2="70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59020" r="24562"/>
          <a:stretch/>
        </p:blipFill>
        <p:spPr>
          <a:xfrm flipH="1">
            <a:off x="268606" y="3775050"/>
            <a:ext cx="3700383" cy="237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164" b="97956" l="22340" r="77926">
                        <a14:foregroundMark x1="11702" y1="92925" x2="11702" y2="92925"/>
                        <a14:foregroundMark x1="10904" y1="97327" x2="10904" y2="97327"/>
                        <a14:foregroundMark x1="7314" y1="85063" x2="7314" y2="85063"/>
                        <a14:foregroundMark x1="10505" y1="77830" x2="10505" y2="77830"/>
                        <a14:foregroundMark x1="12367" y1="72956" x2="12367" y2="72956"/>
                        <a14:foregroundMark x1="25798" y1="92610" x2="25798" y2="92610"/>
                        <a14:foregroundMark x1="46543" y1="96698" x2="46543" y2="96698"/>
                        <a14:foregroundMark x1="71144" y1="92296" x2="71144" y2="92296"/>
                        <a14:foregroundMark x1="73005" y1="88208" x2="73005" y2="88208"/>
                        <a14:backgroundMark x1="19016" y1="86792" x2="19016" y2="86792"/>
                        <a14:backgroundMark x1="22340" y1="92138" x2="22340" y2="92138"/>
                        <a14:backgroundMark x1="23005" y1="93082" x2="23005" y2="93082"/>
                        <a14:backgroundMark x1="25798" y1="93396" x2="25665" y2="94025"/>
                        <a14:backgroundMark x1="24069" y1="91195" x2="24069" y2="91195"/>
                        <a14:backgroundMark x1="22340" y1="88679" x2="22340" y2="88679"/>
                        <a14:backgroundMark x1="44681" y1="71698" x2="44681" y2="71698"/>
                        <a14:backgroundMark x1="39362" y1="72170" x2="39362" y2="72170"/>
                        <a14:backgroundMark x1="32713" y1="70912" x2="32713" y2="70912"/>
                        <a14:backgroundMark x1="27793" y1="70755" x2="27793" y2="70755"/>
                        <a14:backgroundMark x1="35106" y1="63208" x2="35106" y2="63208"/>
                        <a14:backgroundMark x1="33511" y1="71541" x2="33511" y2="71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59020" r="24562"/>
          <a:stretch/>
        </p:blipFill>
        <p:spPr>
          <a:xfrm>
            <a:off x="5512059" y="3833026"/>
            <a:ext cx="3264353" cy="234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414784"/>
            <a:ext cx="2843808" cy="4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ca26161-6a43-4919-9e3d-1b11e05e9c6c@gencat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0689"/>
            <a:ext cx="8496944" cy="5017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683568" y="920580"/>
            <a:ext cx="69408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</a:t>
            </a:r>
          </a:p>
          <a:p>
            <a:endParaRPr lang="ca-ES" dirty="0"/>
          </a:p>
        </p:txBody>
      </p:sp>
      <p:sp>
        <p:nvSpPr>
          <p:cNvPr id="2" name="Rectangle arrodonit 1"/>
          <p:cNvSpPr/>
          <p:nvPr/>
        </p:nvSpPr>
        <p:spPr>
          <a:xfrm>
            <a:off x="2411760" y="1933985"/>
            <a:ext cx="4176464" cy="936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000" dirty="0" smtClean="0"/>
              <a:t>Usuaris del espai natural.</a:t>
            </a:r>
            <a:endParaRPr lang="ca-ES" sz="2000" dirty="0"/>
          </a:p>
        </p:txBody>
      </p:sp>
      <p:pic>
        <p:nvPicPr>
          <p:cNvPr id="3" name="Imatge 2" descr="File:&lt;strong&gt;Platja&lt;/strong&gt; de &lt;strong&gt;Lloret&lt;/strong&gt;.jp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17" y="4207543"/>
            <a:ext cx="2292453" cy="171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73" y="4777395"/>
            <a:ext cx="4597952" cy="114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QuadreDeText 5"/>
          <p:cNvSpPr txBox="1"/>
          <p:nvPr/>
        </p:nvSpPr>
        <p:spPr>
          <a:xfrm>
            <a:off x="6228184" y="5897057"/>
            <a:ext cx="187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Platja Lloret de Mar</a:t>
            </a:r>
            <a:endParaRPr lang="ca-ES" sz="1600" dirty="0"/>
          </a:p>
        </p:txBody>
      </p:sp>
      <p:sp>
        <p:nvSpPr>
          <p:cNvPr id="8" name="QuadreDeText 7"/>
          <p:cNvSpPr txBox="1"/>
          <p:nvPr/>
        </p:nvSpPr>
        <p:spPr>
          <a:xfrm>
            <a:off x="1195020" y="5897057"/>
            <a:ext cx="312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Institut Vidreres i zones del voltant.</a:t>
            </a:r>
            <a:endParaRPr lang="ca-ES" sz="1600" dirty="0"/>
          </a:p>
        </p:txBody>
      </p:sp>
      <p:pic>
        <p:nvPicPr>
          <p:cNvPr id="18" name="Imat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414784"/>
            <a:ext cx="2843808" cy="4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06" y="42679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10" y="596944"/>
            <a:ext cx="1506234" cy="216024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22432"/>
            <a:ext cx="2952328" cy="2003278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55" y="606431"/>
            <a:ext cx="1467317" cy="2160240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94" y="4315867"/>
            <a:ext cx="2664296" cy="2016408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0" y="4322432"/>
            <a:ext cx="2298322" cy="2003278"/>
          </a:xfrm>
          <a:prstGeom prst="rect">
            <a:avLst/>
          </a:prstGeom>
        </p:spPr>
      </p:pic>
      <p:sp>
        <p:nvSpPr>
          <p:cNvPr id="2" name="QuadreDeText 1"/>
          <p:cNvSpPr txBox="1"/>
          <p:nvPr/>
        </p:nvSpPr>
        <p:spPr>
          <a:xfrm>
            <a:off x="899592" y="2804398"/>
            <a:ext cx="7466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El projecte es pot dur a terme en diferents contexts, com a servei comunitari, com a activitat extraescolar, etc. L’Institut va implementar aquest projecte </a:t>
            </a:r>
            <a:r>
              <a:rPr lang="ca-ES" dirty="0" smtClean="0"/>
              <a:t>també com a crèdit </a:t>
            </a:r>
            <a:r>
              <a:rPr lang="ca-ES" dirty="0" smtClean="0"/>
              <a:t>de Síntesis, va haver-hi una alta participació, els alumnes van gaudir molt de l’activitat  i alhora van contribuir amb la natura, deixant més net un espai natural.</a:t>
            </a:r>
            <a:endParaRPr lang="ca-ES" dirty="0"/>
          </a:p>
        </p:txBody>
      </p:sp>
      <p:pic>
        <p:nvPicPr>
          <p:cNvPr id="3" name="Picture 2" descr="6536d832-2c10-44a2-b897-9cd1165b6838@genca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7" t="5720" r="32447" b="-4606"/>
          <a:stretch/>
        </p:blipFill>
        <p:spPr bwMode="auto">
          <a:xfrm>
            <a:off x="3707904" y="596944"/>
            <a:ext cx="1771391" cy="22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3"/>
          <p:cNvSpPr/>
          <p:nvPr/>
        </p:nvSpPr>
        <p:spPr>
          <a:xfrm>
            <a:off x="7452320" y="1418887"/>
            <a:ext cx="1368152" cy="6419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463119"/>
            <a:ext cx="2384550" cy="3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471</Words>
  <Application>Microsoft Office PowerPoint</Application>
  <PresentationFormat>Presentació en pantalla (4:3)</PresentationFormat>
  <Paragraphs>80</Paragraphs>
  <Slides>7</Slides>
  <Notes>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Corbel</vt:lpstr>
      <vt:lpstr>Tema de l'Office</vt:lpstr>
      <vt:lpstr>   INSTITUT VIDRERES Let’s Clean Up Europe!      Presentat per: Agència de Residus de Catalunya   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Diputació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entitat/centre educatiu   Títol de l’experiència d’ApS/SCamb</dc:title>
  <dc:creator>batetls</dc:creator>
  <cp:lastModifiedBy>Padros Tremoleda, Mireia</cp:lastModifiedBy>
  <cp:revision>64</cp:revision>
  <dcterms:created xsi:type="dcterms:W3CDTF">2019-07-03T07:39:03Z</dcterms:created>
  <dcterms:modified xsi:type="dcterms:W3CDTF">2019-07-31T12:35:19Z</dcterms:modified>
</cp:coreProperties>
</file>